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85" r:id="rId2"/>
    <p:sldId id="257" r:id="rId3"/>
    <p:sldId id="267" r:id="rId4"/>
    <p:sldId id="268" r:id="rId5"/>
    <p:sldId id="271" r:id="rId6"/>
    <p:sldId id="269" r:id="rId7"/>
    <p:sldId id="272" r:id="rId8"/>
    <p:sldId id="273" r:id="rId9"/>
    <p:sldId id="274" r:id="rId10"/>
    <p:sldId id="275" r:id="rId11"/>
    <p:sldId id="276" r:id="rId12"/>
    <p:sldId id="277" r:id="rId13"/>
    <p:sldId id="278" r:id="rId14"/>
    <p:sldId id="279" r:id="rId15"/>
    <p:sldId id="280" r:id="rId16"/>
    <p:sldId id="283" r:id="rId17"/>
    <p:sldId id="281" r:id="rId18"/>
    <p:sldId id="282" r:id="rId19"/>
    <p:sldId id="284"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2" userDrawn="1">
          <p15:clr>
            <a:srgbClr val="A4A3A4"/>
          </p15:clr>
        </p15:guide>
        <p15:guide id="2" pos="7257" userDrawn="1">
          <p15:clr>
            <a:srgbClr val="A4A3A4"/>
          </p15:clr>
        </p15:guide>
        <p15:guide id="3" orient="horz" pos="368" userDrawn="1">
          <p15:clr>
            <a:srgbClr val="A4A3A4"/>
          </p15:clr>
        </p15:guide>
        <p15:guide id="5" orient="horz" pos="3929" userDrawn="1">
          <p15:clr>
            <a:srgbClr val="A4A3A4"/>
          </p15:clr>
        </p15:guide>
        <p15:guide id="6" pos="1050" userDrawn="1">
          <p15:clr>
            <a:srgbClr val="A4A3A4"/>
          </p15:clr>
        </p15:guide>
        <p15:guide id="7" pos="2865" userDrawn="1">
          <p15:clr>
            <a:srgbClr val="A4A3A4"/>
          </p15:clr>
        </p15:guide>
        <p15:guide id="8" orient="horz" pos="2682" userDrawn="1">
          <p15:clr>
            <a:srgbClr val="A4A3A4"/>
          </p15:clr>
        </p15:guide>
        <p15:guide id="9" orient="horz" pos="3113" userDrawn="1">
          <p15:clr>
            <a:srgbClr val="A4A3A4"/>
          </p15:clr>
        </p15:guide>
        <p15:guide id="10"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333333"/>
    <a:srgbClr val="2C2C2D"/>
    <a:srgbClr val="F9F9F9"/>
    <a:srgbClr val="E0E2E4"/>
    <a:srgbClr val="C5C9CC"/>
    <a:srgbClr val="FCE7DB"/>
    <a:srgbClr val="F0F4F5"/>
    <a:srgbClr val="A7ADB9"/>
    <a:srgbClr val="8692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pos="422"/>
        <p:guide pos="7257"/>
        <p:guide orient="horz" pos="368"/>
        <p:guide orient="horz" pos="3929"/>
        <p:guide pos="1050"/>
        <p:guide pos="2865"/>
        <p:guide orient="horz" pos="2682"/>
        <p:guide orient="horz" pos="3113"/>
        <p:guide pos="3840"/>
      </p:guideLst>
    </p:cSldViewPr>
  </p:slideViewPr>
  <p:notesTextViewPr>
    <p:cViewPr>
      <p:scale>
        <a:sx n="1" d="1"/>
        <a:sy n="1" d="1"/>
      </p:scale>
      <p:origin x="0" y="0"/>
    </p:cViewPr>
  </p:notesTextViewPr>
  <p:sorterViewPr>
    <p:cViewPr>
      <p:scale>
        <a:sx n="100" d="100"/>
        <a:sy n="100" d="100"/>
      </p:scale>
      <p:origin x="0" y="-79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10D98-00C3-4DB8-AD9C-A0ABF4AB7071}" type="datetimeFigureOut">
              <a:rPr lang="zh-CN" altLang="en-US" smtClean="0"/>
              <a:t>2017/10/23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66C43-4F5E-4354-B4CF-9A67D4C42299}" type="slidenum">
              <a:rPr lang="zh-CN" altLang="en-US" smtClean="0"/>
              <a:t>‹#›</a:t>
            </a:fld>
            <a:endParaRPr lang="zh-CN" altLang="en-US"/>
          </a:p>
        </p:txBody>
      </p:sp>
    </p:spTree>
    <p:extLst>
      <p:ext uri="{BB962C8B-B14F-4D97-AF65-F5344CB8AC3E}">
        <p14:creationId xmlns:p14="http://schemas.microsoft.com/office/powerpoint/2010/main" val="83300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a:t>
            </a:fld>
            <a:endParaRPr lang="zh-CN" altLang="en-US"/>
          </a:p>
        </p:txBody>
      </p:sp>
    </p:spTree>
    <p:extLst>
      <p:ext uri="{BB962C8B-B14F-4D97-AF65-F5344CB8AC3E}">
        <p14:creationId xmlns:p14="http://schemas.microsoft.com/office/powerpoint/2010/main" val="1262398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10</a:t>
            </a:fld>
            <a:endParaRPr lang="zh-CN" altLang="en-US"/>
          </a:p>
        </p:txBody>
      </p:sp>
    </p:spTree>
    <p:extLst>
      <p:ext uri="{BB962C8B-B14F-4D97-AF65-F5344CB8AC3E}">
        <p14:creationId xmlns:p14="http://schemas.microsoft.com/office/powerpoint/2010/main" val="184689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11</a:t>
            </a:fld>
            <a:endParaRPr lang="zh-CN" altLang="en-US"/>
          </a:p>
        </p:txBody>
      </p:sp>
    </p:spTree>
    <p:extLst>
      <p:ext uri="{BB962C8B-B14F-4D97-AF65-F5344CB8AC3E}">
        <p14:creationId xmlns:p14="http://schemas.microsoft.com/office/powerpoint/2010/main" val="104018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12</a:t>
            </a:fld>
            <a:endParaRPr lang="zh-CN" altLang="en-US"/>
          </a:p>
        </p:txBody>
      </p:sp>
    </p:spTree>
    <p:extLst>
      <p:ext uri="{BB962C8B-B14F-4D97-AF65-F5344CB8AC3E}">
        <p14:creationId xmlns:p14="http://schemas.microsoft.com/office/powerpoint/2010/main" val="77589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13</a:t>
            </a:fld>
            <a:endParaRPr lang="zh-CN" altLang="en-US"/>
          </a:p>
        </p:txBody>
      </p:sp>
    </p:spTree>
    <p:extLst>
      <p:ext uri="{BB962C8B-B14F-4D97-AF65-F5344CB8AC3E}">
        <p14:creationId xmlns:p14="http://schemas.microsoft.com/office/powerpoint/2010/main" val="128891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14</a:t>
            </a:fld>
            <a:endParaRPr lang="zh-CN" altLang="en-US"/>
          </a:p>
        </p:txBody>
      </p:sp>
    </p:spTree>
    <p:extLst>
      <p:ext uri="{BB962C8B-B14F-4D97-AF65-F5344CB8AC3E}">
        <p14:creationId xmlns:p14="http://schemas.microsoft.com/office/powerpoint/2010/main" val="924957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15</a:t>
            </a:fld>
            <a:endParaRPr lang="zh-CN" altLang="en-US"/>
          </a:p>
        </p:txBody>
      </p:sp>
    </p:spTree>
    <p:extLst>
      <p:ext uri="{BB962C8B-B14F-4D97-AF65-F5344CB8AC3E}">
        <p14:creationId xmlns:p14="http://schemas.microsoft.com/office/powerpoint/2010/main" val="3177433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16</a:t>
            </a:fld>
            <a:endParaRPr lang="zh-CN" altLang="en-US"/>
          </a:p>
        </p:txBody>
      </p:sp>
    </p:spTree>
    <p:extLst>
      <p:ext uri="{BB962C8B-B14F-4D97-AF65-F5344CB8AC3E}">
        <p14:creationId xmlns:p14="http://schemas.microsoft.com/office/powerpoint/2010/main" val="164848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17</a:t>
            </a:fld>
            <a:endParaRPr lang="zh-CN" altLang="en-US"/>
          </a:p>
        </p:txBody>
      </p:sp>
    </p:spTree>
    <p:extLst>
      <p:ext uri="{BB962C8B-B14F-4D97-AF65-F5344CB8AC3E}">
        <p14:creationId xmlns:p14="http://schemas.microsoft.com/office/powerpoint/2010/main" val="4016785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18</a:t>
            </a:fld>
            <a:endParaRPr lang="zh-CN" altLang="en-US"/>
          </a:p>
        </p:txBody>
      </p:sp>
    </p:spTree>
    <p:extLst>
      <p:ext uri="{BB962C8B-B14F-4D97-AF65-F5344CB8AC3E}">
        <p14:creationId xmlns:p14="http://schemas.microsoft.com/office/powerpoint/2010/main" val="332522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19</a:t>
            </a:fld>
            <a:endParaRPr lang="zh-CN" altLang="en-US"/>
          </a:p>
        </p:txBody>
      </p:sp>
    </p:spTree>
    <p:extLst>
      <p:ext uri="{BB962C8B-B14F-4D97-AF65-F5344CB8AC3E}">
        <p14:creationId xmlns:p14="http://schemas.microsoft.com/office/powerpoint/2010/main" val="405342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2</a:t>
            </a:fld>
            <a:endParaRPr lang="zh-CN" altLang="en-US"/>
          </a:p>
        </p:txBody>
      </p:sp>
    </p:spTree>
    <p:extLst>
      <p:ext uri="{BB962C8B-B14F-4D97-AF65-F5344CB8AC3E}">
        <p14:creationId xmlns:p14="http://schemas.microsoft.com/office/powerpoint/2010/main" val="271208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3</a:t>
            </a:fld>
            <a:endParaRPr lang="zh-CN" altLang="en-US"/>
          </a:p>
        </p:txBody>
      </p:sp>
    </p:spTree>
    <p:extLst>
      <p:ext uri="{BB962C8B-B14F-4D97-AF65-F5344CB8AC3E}">
        <p14:creationId xmlns:p14="http://schemas.microsoft.com/office/powerpoint/2010/main" val="318344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4</a:t>
            </a:fld>
            <a:endParaRPr lang="zh-CN" altLang="en-US"/>
          </a:p>
        </p:txBody>
      </p:sp>
    </p:spTree>
    <p:extLst>
      <p:ext uri="{BB962C8B-B14F-4D97-AF65-F5344CB8AC3E}">
        <p14:creationId xmlns:p14="http://schemas.microsoft.com/office/powerpoint/2010/main" val="417599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5</a:t>
            </a:fld>
            <a:endParaRPr lang="zh-CN" altLang="en-US"/>
          </a:p>
        </p:txBody>
      </p:sp>
    </p:spTree>
    <p:extLst>
      <p:ext uri="{BB962C8B-B14F-4D97-AF65-F5344CB8AC3E}">
        <p14:creationId xmlns:p14="http://schemas.microsoft.com/office/powerpoint/2010/main" val="265444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6</a:t>
            </a:fld>
            <a:endParaRPr lang="zh-CN" altLang="en-US"/>
          </a:p>
        </p:txBody>
      </p:sp>
    </p:spTree>
    <p:extLst>
      <p:ext uri="{BB962C8B-B14F-4D97-AF65-F5344CB8AC3E}">
        <p14:creationId xmlns:p14="http://schemas.microsoft.com/office/powerpoint/2010/main" val="2620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7</a:t>
            </a:fld>
            <a:endParaRPr lang="zh-CN" altLang="en-US"/>
          </a:p>
        </p:txBody>
      </p:sp>
    </p:spTree>
    <p:extLst>
      <p:ext uri="{BB962C8B-B14F-4D97-AF65-F5344CB8AC3E}">
        <p14:creationId xmlns:p14="http://schemas.microsoft.com/office/powerpoint/2010/main" val="337635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8</a:t>
            </a:fld>
            <a:endParaRPr lang="zh-CN" altLang="en-US"/>
          </a:p>
        </p:txBody>
      </p:sp>
    </p:spTree>
    <p:extLst>
      <p:ext uri="{BB962C8B-B14F-4D97-AF65-F5344CB8AC3E}">
        <p14:creationId xmlns:p14="http://schemas.microsoft.com/office/powerpoint/2010/main" val="3012968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D66C43-4F5E-4354-B4CF-9A67D4C42299}" type="slidenum">
              <a:rPr lang="zh-CN" altLang="en-US" smtClean="0"/>
              <a:t>9</a:t>
            </a:fld>
            <a:endParaRPr lang="zh-CN" altLang="en-US"/>
          </a:p>
        </p:txBody>
      </p:sp>
    </p:spTree>
    <p:extLst>
      <p:ext uri="{BB962C8B-B14F-4D97-AF65-F5344CB8AC3E}">
        <p14:creationId xmlns:p14="http://schemas.microsoft.com/office/powerpoint/2010/main" val="40895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E418D3F-8C5B-472D-8CEE-EC5346E8AA8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05FF1B61-EAC2-47E4-9CE3-B159B7E75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F1FD82F7-797A-4AAC-9F78-93F572C3CB40}"/>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F17ECACD-177D-4B89-99E2-E974A22E09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34341C5-8997-492F-B76F-47B4E54849AD}"/>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43778598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BE1C079-B91D-4313-A050-4CB91BA4B0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646F6E37-357C-4A02-A7AE-4AAA34CC161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2CFF30D-E935-4706-BD05-2664F81BAC61}"/>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241DF171-EB04-4835-97DE-06C3A3BDA5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60D1B1B-ADE7-435E-A97F-623C0296C583}"/>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351375448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3103F004-C398-4F1F-8885-B4F686FADAD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C9B3AA90-E927-43EA-A194-4B6AFD86F9B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AF9CE40-9AD3-441C-9D82-2E2021A66540}"/>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71BA4683-BB90-4FB5-9799-31CB45B9FE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620474E-F9FD-49F1-B326-DDF1796EAA58}"/>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69877782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B1E0D4D-D9A3-452E-BE62-4CBDC73C97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46988CBE-1938-4DF2-81E6-8F3D7C8D129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53D378BB-31AD-4307-8118-D2284B187515}"/>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4C784C6A-BBBA-4E60-95A4-36F2913872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E67F79D9-42FE-44C3-A54D-64EE86817AD7}"/>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324715356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D2FE4F-7EB4-49D8-8458-F77DC26410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4565EB7D-5F85-4695-A1DA-FFE79DEFB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CE6F600-7AA0-4E1A-8B0E-76DC069F7909}"/>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3F9496F2-7DE0-4226-948C-6EC6715248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99001A3-1010-4620-85C4-70EEC4631934}"/>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47013292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4A0914-C1D6-40DA-9F28-06A046C1BD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BA84970-7C83-43B6-9495-26FC7DB52A1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4770F919-E20A-4E6C-B44D-622B3AE6820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4F996C44-F904-47D2-9E6E-933554165362}"/>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6" name="页脚占位符 5">
            <a:extLst>
              <a:ext uri="{FF2B5EF4-FFF2-40B4-BE49-F238E27FC236}">
                <a16:creationId xmlns="" xmlns:a16="http://schemas.microsoft.com/office/drawing/2014/main" id="{0B65F9A4-F633-441B-83F6-4EA0F613CC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5FD144D-F38A-4510-90BA-9060C7DACC60}"/>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325387992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2C669A-725C-4132-A120-58118708256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5B8F17D6-1747-4193-BE87-9BCDD568F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1F964056-A2B9-40B4-9FCC-96B9838780C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CEED3C44-0F8B-40DB-8601-BCAC0B9F86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3F139552-CF7F-4878-BC44-F914EF8347C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8E47EF98-277B-47B4-9831-EDEFF0E32901}"/>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8" name="页脚占位符 7">
            <a:extLst>
              <a:ext uri="{FF2B5EF4-FFF2-40B4-BE49-F238E27FC236}">
                <a16:creationId xmlns="" xmlns:a16="http://schemas.microsoft.com/office/drawing/2014/main" id="{8C4330FD-5A86-4B72-A989-ECFC778DF2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960FD772-C41A-4B2D-BCCF-784792589E3B}"/>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260406587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761BB23-2832-42FF-9DC1-9EF47F5061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AE36385-9D3A-4273-8F46-52432AE88EA4}"/>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4" name="页脚占位符 3">
            <a:extLst>
              <a:ext uri="{FF2B5EF4-FFF2-40B4-BE49-F238E27FC236}">
                <a16:creationId xmlns="" xmlns:a16="http://schemas.microsoft.com/office/drawing/2014/main" id="{6E3B3E89-DD47-44CF-98FD-DB24A6A543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D4050B60-69FD-4343-A103-361C0F1AFC91}"/>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53923779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6D13D1C9-B434-467F-8B7F-2A353EAFC4B7}"/>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3" name="页脚占位符 2">
            <a:extLst>
              <a:ext uri="{FF2B5EF4-FFF2-40B4-BE49-F238E27FC236}">
                <a16:creationId xmlns="" xmlns:a16="http://schemas.microsoft.com/office/drawing/2014/main" id="{5E0C5EFF-8190-44E2-9DA8-72136B4EE8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B33BE8E-DD18-4675-9B4D-B2FDA91D5D82}"/>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404940727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34A3D6-01F2-4C2C-8EF9-FB603C4276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1AF5D9D9-74FA-494C-ABE7-146C985CE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747D9538-35C5-4EC8-B256-9078A5104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73BBED7-DC5D-4A7C-B564-46B50813736C}"/>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6" name="页脚占位符 5">
            <a:extLst>
              <a:ext uri="{FF2B5EF4-FFF2-40B4-BE49-F238E27FC236}">
                <a16:creationId xmlns="" xmlns:a16="http://schemas.microsoft.com/office/drawing/2014/main" id="{D1400DE6-69B6-4E58-B74E-92339A3A00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57AFFFC-909C-42AD-97D8-122DE1C9870D}"/>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368738267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3C562D6-527E-4EB3-9BF6-2900E86415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1653A298-5202-4084-917F-EDD219F3F1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CE439105-AB44-4490-A215-096C414A5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15A17775-FF81-43D1-9A23-43198DEE73FB}"/>
              </a:ext>
            </a:extLst>
          </p:cNvPr>
          <p:cNvSpPr>
            <a:spLocks noGrp="1"/>
          </p:cNvSpPr>
          <p:nvPr>
            <p:ph type="dt" sz="half" idx="10"/>
          </p:nvPr>
        </p:nvSpPr>
        <p:spPr/>
        <p:txBody>
          <a:bodyPr/>
          <a:lstStyle/>
          <a:p>
            <a:fld id="{657BC96B-9289-4730-8A2A-897E2EF9B3D1}" type="datetimeFigureOut">
              <a:rPr lang="zh-CN" altLang="en-US" smtClean="0"/>
              <a:t>2017/10/23</a:t>
            </a:fld>
            <a:endParaRPr lang="zh-CN" altLang="en-US"/>
          </a:p>
        </p:txBody>
      </p:sp>
      <p:sp>
        <p:nvSpPr>
          <p:cNvPr id="6" name="页脚占位符 5">
            <a:extLst>
              <a:ext uri="{FF2B5EF4-FFF2-40B4-BE49-F238E27FC236}">
                <a16:creationId xmlns="" xmlns:a16="http://schemas.microsoft.com/office/drawing/2014/main" id="{CE3E6DF3-F00A-4691-B56F-8D084A58E4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C63C7648-7125-404E-8364-29648871D037}"/>
              </a:ext>
            </a:extLst>
          </p:cNvPr>
          <p:cNvSpPr>
            <a:spLocks noGrp="1"/>
          </p:cNvSpPr>
          <p:nvPr>
            <p:ph type="sldNum" sz="quarter" idx="12"/>
          </p:nvPr>
        </p:nvSpPr>
        <p:spPr/>
        <p:txBody>
          <a:body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351405763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07BF11E8-73DE-4D24-94B0-861317CF8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49C09AE2-8182-4B5C-82ED-C9D00002CA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0D9064CC-7282-445C-822F-7B5A5CC24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BC96B-9289-4730-8A2A-897E2EF9B3D1}" type="datetimeFigureOut">
              <a:rPr lang="zh-CN" altLang="en-US" smtClean="0"/>
              <a:t>2017/10/23</a:t>
            </a:fld>
            <a:endParaRPr lang="zh-CN" altLang="en-US"/>
          </a:p>
        </p:txBody>
      </p:sp>
      <p:sp>
        <p:nvSpPr>
          <p:cNvPr id="5" name="页脚占位符 4">
            <a:extLst>
              <a:ext uri="{FF2B5EF4-FFF2-40B4-BE49-F238E27FC236}">
                <a16:creationId xmlns="" xmlns:a16="http://schemas.microsoft.com/office/drawing/2014/main" id="{6BA73D84-93A6-451E-8A4A-7071A9202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489160FF-55DE-4F25-A9D8-63F8898CE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0D372-0ACF-41F1-B232-8A2140897F15}" type="slidenum">
              <a:rPr lang="zh-CN" altLang="en-US" smtClean="0"/>
              <a:t>‹#›</a:t>
            </a:fld>
            <a:endParaRPr lang="zh-CN" altLang="en-US"/>
          </a:p>
        </p:txBody>
      </p:sp>
    </p:spTree>
    <p:extLst>
      <p:ext uri="{BB962C8B-B14F-4D97-AF65-F5344CB8AC3E}">
        <p14:creationId xmlns:p14="http://schemas.microsoft.com/office/powerpoint/2010/main" val="814719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风筝, 天空, 放飞&#10;&#10;已生成高可信度的说明">
            <a:extLst>
              <a:ext uri="{FF2B5EF4-FFF2-40B4-BE49-F238E27FC236}">
                <a16:creationId xmlns="" xmlns:a16="http://schemas.microsoft.com/office/drawing/2014/main" id="{8C268BB9-6842-4302-98A2-CD2AB07F4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2"/>
            <a:ext cx="12192000" cy="6857637"/>
          </a:xfrm>
          <a:prstGeom prst="rect">
            <a:avLst/>
          </a:prstGeom>
        </p:spPr>
      </p:pic>
      <p:grpSp>
        <p:nvGrpSpPr>
          <p:cNvPr id="32" name="组合 31">
            <a:extLst>
              <a:ext uri="{FF2B5EF4-FFF2-40B4-BE49-F238E27FC236}">
                <a16:creationId xmlns="" xmlns:a16="http://schemas.microsoft.com/office/drawing/2014/main" id="{D995C35B-4C63-4C5D-9F3D-C33CD3430B76}"/>
              </a:ext>
            </a:extLst>
          </p:cNvPr>
          <p:cNvGrpSpPr/>
          <p:nvPr/>
        </p:nvGrpSpPr>
        <p:grpSpPr>
          <a:xfrm>
            <a:off x="304801" y="349054"/>
            <a:ext cx="788194" cy="336745"/>
            <a:chOff x="304801" y="349054"/>
            <a:chExt cx="788194" cy="336745"/>
          </a:xfrm>
        </p:grpSpPr>
        <p:sp>
          <p:nvSpPr>
            <p:cNvPr id="12" name="AutoShape 3">
              <a:extLst>
                <a:ext uri="{FF2B5EF4-FFF2-40B4-BE49-F238E27FC236}">
                  <a16:creationId xmlns="" xmlns:a16="http://schemas.microsoft.com/office/drawing/2014/main" id="{E3A6A8C2-9972-4CCC-9CD7-1C7134510489}"/>
                </a:ext>
              </a:extLst>
            </p:cNvPr>
            <p:cNvSpPr>
              <a:spLocks noChangeAspect="1" noChangeArrowheads="1" noTextEdit="1"/>
            </p:cNvSpPr>
            <p:nvPr/>
          </p:nvSpPr>
          <p:spPr bwMode="auto">
            <a:xfrm>
              <a:off x="305327" y="349054"/>
              <a:ext cx="787668" cy="33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
              <a:extLst>
                <a:ext uri="{FF2B5EF4-FFF2-40B4-BE49-F238E27FC236}">
                  <a16:creationId xmlns="" xmlns:a16="http://schemas.microsoft.com/office/drawing/2014/main" id="{265B0B82-4050-4B2A-ADBD-A451E38AA06C}"/>
                </a:ext>
              </a:extLst>
            </p:cNvPr>
            <p:cNvSpPr>
              <a:spLocks/>
            </p:cNvSpPr>
            <p:nvPr/>
          </p:nvSpPr>
          <p:spPr bwMode="auto">
            <a:xfrm>
              <a:off x="304801" y="349054"/>
              <a:ext cx="337534" cy="336219"/>
            </a:xfrm>
            <a:custGeom>
              <a:avLst/>
              <a:gdLst>
                <a:gd name="T0" fmla="*/ 13 w 617"/>
                <a:gd name="T1" fmla="*/ 0 h 614"/>
                <a:gd name="T2" fmla="*/ 604 w 617"/>
                <a:gd name="T3" fmla="*/ 0 h 614"/>
                <a:gd name="T4" fmla="*/ 617 w 617"/>
                <a:gd name="T5" fmla="*/ 13 h 614"/>
                <a:gd name="T6" fmla="*/ 617 w 617"/>
                <a:gd name="T7" fmla="*/ 601 h 614"/>
                <a:gd name="T8" fmla="*/ 604 w 617"/>
                <a:gd name="T9" fmla="*/ 614 h 614"/>
                <a:gd name="T10" fmla="*/ 13 w 617"/>
                <a:gd name="T11" fmla="*/ 614 h 614"/>
                <a:gd name="T12" fmla="*/ 0 w 617"/>
                <a:gd name="T13" fmla="*/ 601 h 614"/>
                <a:gd name="T14" fmla="*/ 0 w 617"/>
                <a:gd name="T15" fmla="*/ 13 h 614"/>
                <a:gd name="T16" fmla="*/ 13 w 617"/>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7" h="614">
                  <a:moveTo>
                    <a:pt x="13" y="0"/>
                  </a:moveTo>
                  <a:cubicBezTo>
                    <a:pt x="604" y="0"/>
                    <a:pt x="604" y="0"/>
                    <a:pt x="604" y="0"/>
                  </a:cubicBezTo>
                  <a:cubicBezTo>
                    <a:pt x="611" y="0"/>
                    <a:pt x="617" y="6"/>
                    <a:pt x="617" y="13"/>
                  </a:cubicBezTo>
                  <a:cubicBezTo>
                    <a:pt x="617" y="601"/>
                    <a:pt x="617" y="601"/>
                    <a:pt x="617" y="601"/>
                  </a:cubicBezTo>
                  <a:cubicBezTo>
                    <a:pt x="617" y="608"/>
                    <a:pt x="611" y="614"/>
                    <a:pt x="604" y="614"/>
                  </a:cubicBezTo>
                  <a:cubicBezTo>
                    <a:pt x="13" y="614"/>
                    <a:pt x="13" y="614"/>
                    <a:pt x="13" y="614"/>
                  </a:cubicBezTo>
                  <a:cubicBezTo>
                    <a:pt x="6" y="614"/>
                    <a:pt x="0" y="608"/>
                    <a:pt x="0" y="601"/>
                  </a:cubicBezTo>
                  <a:cubicBezTo>
                    <a:pt x="0" y="13"/>
                    <a:pt x="0" y="13"/>
                    <a:pt x="0" y="13"/>
                  </a:cubicBezTo>
                  <a:cubicBezTo>
                    <a:pt x="0" y="6"/>
                    <a:pt x="6" y="0"/>
                    <a:pt x="13" y="0"/>
                  </a:cubicBezTo>
                  <a:close/>
                </a:path>
              </a:pathLst>
            </a:custGeom>
            <a:solidFill>
              <a:srgbClr val="FF4A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6">
              <a:extLst>
                <a:ext uri="{FF2B5EF4-FFF2-40B4-BE49-F238E27FC236}">
                  <a16:creationId xmlns="" xmlns:a16="http://schemas.microsoft.com/office/drawing/2014/main" id="{F2660D7D-CCBB-44ED-B5BE-471CB3D706AF}"/>
                </a:ext>
              </a:extLst>
            </p:cNvPr>
            <p:cNvSpPr>
              <a:spLocks noEditPoints="1"/>
            </p:cNvSpPr>
            <p:nvPr/>
          </p:nvSpPr>
          <p:spPr bwMode="auto">
            <a:xfrm>
              <a:off x="341896" y="431136"/>
              <a:ext cx="263871" cy="172056"/>
            </a:xfrm>
            <a:custGeom>
              <a:avLst/>
              <a:gdLst>
                <a:gd name="T0" fmla="*/ 405 w 482"/>
                <a:gd name="T1" fmla="*/ 0 h 314"/>
                <a:gd name="T2" fmla="*/ 482 w 482"/>
                <a:gd name="T3" fmla="*/ 0 h 314"/>
                <a:gd name="T4" fmla="*/ 482 w 482"/>
                <a:gd name="T5" fmla="*/ 314 h 314"/>
                <a:gd name="T6" fmla="*/ 405 w 482"/>
                <a:gd name="T7" fmla="*/ 314 h 314"/>
                <a:gd name="T8" fmla="*/ 405 w 482"/>
                <a:gd name="T9" fmla="*/ 0 h 314"/>
                <a:gd name="T10" fmla="*/ 134 w 482"/>
                <a:gd name="T11" fmla="*/ 121 h 314"/>
                <a:gd name="T12" fmla="*/ 212 w 482"/>
                <a:gd name="T13" fmla="*/ 121 h 314"/>
                <a:gd name="T14" fmla="*/ 212 w 482"/>
                <a:gd name="T15" fmla="*/ 312 h 314"/>
                <a:gd name="T16" fmla="*/ 134 w 482"/>
                <a:gd name="T17" fmla="*/ 312 h 314"/>
                <a:gd name="T18" fmla="*/ 134 w 482"/>
                <a:gd name="T19" fmla="*/ 121 h 314"/>
                <a:gd name="T20" fmla="*/ 0 w 482"/>
                <a:gd name="T21" fmla="*/ 0 h 314"/>
                <a:gd name="T22" fmla="*/ 0 w 482"/>
                <a:gd name="T23" fmla="*/ 314 h 314"/>
                <a:gd name="T24" fmla="*/ 76 w 482"/>
                <a:gd name="T25" fmla="*/ 314 h 314"/>
                <a:gd name="T26" fmla="*/ 76 w 482"/>
                <a:gd name="T27" fmla="*/ 66 h 314"/>
                <a:gd name="T28" fmla="*/ 226 w 482"/>
                <a:gd name="T29" fmla="*/ 65 h 314"/>
                <a:gd name="T30" fmla="*/ 272 w 482"/>
                <a:gd name="T31" fmla="*/ 112 h 314"/>
                <a:gd name="T32" fmla="*/ 273 w 482"/>
                <a:gd name="T33" fmla="*/ 314 h 314"/>
                <a:gd name="T34" fmla="*/ 347 w 482"/>
                <a:gd name="T35" fmla="*/ 313 h 314"/>
                <a:gd name="T36" fmla="*/ 346 w 482"/>
                <a:gd name="T37" fmla="*/ 88 h 314"/>
                <a:gd name="T38" fmla="*/ 266 w 482"/>
                <a:gd name="T39" fmla="*/ 0 h 314"/>
                <a:gd name="T40" fmla="*/ 76 w 482"/>
                <a:gd name="T41" fmla="*/ 0 h 314"/>
                <a:gd name="T42" fmla="*/ 0 w 482"/>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314">
                  <a:moveTo>
                    <a:pt x="405" y="0"/>
                  </a:moveTo>
                  <a:cubicBezTo>
                    <a:pt x="482" y="0"/>
                    <a:pt x="482" y="0"/>
                    <a:pt x="482" y="0"/>
                  </a:cubicBezTo>
                  <a:cubicBezTo>
                    <a:pt x="482" y="314"/>
                    <a:pt x="482" y="314"/>
                    <a:pt x="482" y="314"/>
                  </a:cubicBezTo>
                  <a:cubicBezTo>
                    <a:pt x="405" y="314"/>
                    <a:pt x="405" y="314"/>
                    <a:pt x="405" y="314"/>
                  </a:cubicBezTo>
                  <a:cubicBezTo>
                    <a:pt x="405" y="0"/>
                    <a:pt x="405" y="0"/>
                    <a:pt x="405" y="0"/>
                  </a:cubicBezTo>
                  <a:close/>
                  <a:moveTo>
                    <a:pt x="134" y="121"/>
                  </a:moveTo>
                  <a:cubicBezTo>
                    <a:pt x="212" y="121"/>
                    <a:pt x="212" y="121"/>
                    <a:pt x="212" y="121"/>
                  </a:cubicBezTo>
                  <a:cubicBezTo>
                    <a:pt x="212" y="312"/>
                    <a:pt x="212" y="312"/>
                    <a:pt x="212" y="312"/>
                  </a:cubicBezTo>
                  <a:cubicBezTo>
                    <a:pt x="134" y="312"/>
                    <a:pt x="134" y="312"/>
                    <a:pt x="134" y="312"/>
                  </a:cubicBezTo>
                  <a:cubicBezTo>
                    <a:pt x="134" y="121"/>
                    <a:pt x="134" y="121"/>
                    <a:pt x="134" y="121"/>
                  </a:cubicBezTo>
                  <a:close/>
                  <a:moveTo>
                    <a:pt x="0" y="0"/>
                  </a:moveTo>
                  <a:cubicBezTo>
                    <a:pt x="0" y="314"/>
                    <a:pt x="0" y="314"/>
                    <a:pt x="0" y="314"/>
                  </a:cubicBezTo>
                  <a:cubicBezTo>
                    <a:pt x="76" y="314"/>
                    <a:pt x="76" y="314"/>
                    <a:pt x="76" y="314"/>
                  </a:cubicBezTo>
                  <a:cubicBezTo>
                    <a:pt x="76" y="66"/>
                    <a:pt x="76" y="66"/>
                    <a:pt x="76" y="66"/>
                  </a:cubicBezTo>
                  <a:cubicBezTo>
                    <a:pt x="100" y="66"/>
                    <a:pt x="190" y="65"/>
                    <a:pt x="226" y="65"/>
                  </a:cubicBezTo>
                  <a:cubicBezTo>
                    <a:pt x="253" y="66"/>
                    <a:pt x="272" y="84"/>
                    <a:pt x="272" y="112"/>
                  </a:cubicBezTo>
                  <a:cubicBezTo>
                    <a:pt x="273" y="314"/>
                    <a:pt x="273" y="314"/>
                    <a:pt x="273" y="314"/>
                  </a:cubicBezTo>
                  <a:cubicBezTo>
                    <a:pt x="347" y="313"/>
                    <a:pt x="347" y="313"/>
                    <a:pt x="347" y="313"/>
                  </a:cubicBezTo>
                  <a:cubicBezTo>
                    <a:pt x="347" y="313"/>
                    <a:pt x="347" y="160"/>
                    <a:pt x="346" y="88"/>
                  </a:cubicBezTo>
                  <a:cubicBezTo>
                    <a:pt x="346" y="43"/>
                    <a:pt x="314" y="0"/>
                    <a:pt x="266" y="0"/>
                  </a:cubicBezTo>
                  <a:cubicBezTo>
                    <a:pt x="76" y="0"/>
                    <a:pt x="76" y="0"/>
                    <a:pt x="76"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a:extLst>
                <a:ext uri="{FF2B5EF4-FFF2-40B4-BE49-F238E27FC236}">
                  <a16:creationId xmlns="" xmlns:a16="http://schemas.microsoft.com/office/drawing/2014/main" id="{95A3F70C-D5F8-43BA-A95E-931DE09121E9}"/>
                </a:ext>
              </a:extLst>
            </p:cNvPr>
            <p:cNvSpPr>
              <a:spLocks/>
            </p:cNvSpPr>
            <p:nvPr/>
          </p:nvSpPr>
          <p:spPr bwMode="auto">
            <a:xfrm>
              <a:off x="702055" y="416403"/>
              <a:ext cx="51301" cy="131541"/>
            </a:xfrm>
            <a:custGeom>
              <a:avLst/>
              <a:gdLst>
                <a:gd name="T0" fmla="*/ 94 w 94"/>
                <a:gd name="T1" fmla="*/ 0 h 240"/>
                <a:gd name="T2" fmla="*/ 45 w 94"/>
                <a:gd name="T3" fmla="*/ 0 h 240"/>
                <a:gd name="T4" fmla="*/ 0 w 94"/>
                <a:gd name="T5" fmla="*/ 236 h 240"/>
                <a:gd name="T6" fmla="*/ 36 w 94"/>
                <a:gd name="T7" fmla="*/ 239 h 240"/>
                <a:gd name="T8" fmla="*/ 58 w 94"/>
                <a:gd name="T9" fmla="*/ 210 h 240"/>
                <a:gd name="T10" fmla="*/ 94 w 94"/>
                <a:gd name="T11" fmla="*/ 0 h 240"/>
              </a:gdLst>
              <a:ahLst/>
              <a:cxnLst>
                <a:cxn ang="0">
                  <a:pos x="T0" y="T1"/>
                </a:cxn>
                <a:cxn ang="0">
                  <a:pos x="T2" y="T3"/>
                </a:cxn>
                <a:cxn ang="0">
                  <a:pos x="T4" y="T5"/>
                </a:cxn>
                <a:cxn ang="0">
                  <a:pos x="T6" y="T7"/>
                </a:cxn>
                <a:cxn ang="0">
                  <a:pos x="T8" y="T9"/>
                </a:cxn>
                <a:cxn ang="0">
                  <a:pos x="T10" y="T11"/>
                </a:cxn>
              </a:cxnLst>
              <a:rect l="0" t="0" r="r" b="b"/>
              <a:pathLst>
                <a:path w="94" h="240">
                  <a:moveTo>
                    <a:pt x="94" y="0"/>
                  </a:moveTo>
                  <a:cubicBezTo>
                    <a:pt x="45" y="0"/>
                    <a:pt x="45" y="0"/>
                    <a:pt x="45" y="0"/>
                  </a:cubicBezTo>
                  <a:cubicBezTo>
                    <a:pt x="0" y="236"/>
                    <a:pt x="0" y="236"/>
                    <a:pt x="0" y="236"/>
                  </a:cubicBezTo>
                  <a:cubicBezTo>
                    <a:pt x="36" y="239"/>
                    <a:pt x="36" y="239"/>
                    <a:pt x="36" y="239"/>
                  </a:cubicBezTo>
                  <a:cubicBezTo>
                    <a:pt x="54" y="240"/>
                    <a:pt x="55" y="223"/>
                    <a:pt x="58" y="210"/>
                  </a:cubicBezTo>
                  <a:cubicBezTo>
                    <a:pt x="64" y="171"/>
                    <a:pt x="94" y="0"/>
                    <a:pt x="9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6" name="Freeform 8">
              <a:extLst>
                <a:ext uri="{FF2B5EF4-FFF2-40B4-BE49-F238E27FC236}">
                  <a16:creationId xmlns="" xmlns:a16="http://schemas.microsoft.com/office/drawing/2014/main" id="{6B25FA6E-9268-4206-AC4B-7472D2247286}"/>
                </a:ext>
              </a:extLst>
            </p:cNvPr>
            <p:cNvSpPr>
              <a:spLocks/>
            </p:cNvSpPr>
            <p:nvPr/>
          </p:nvSpPr>
          <p:spPr bwMode="auto">
            <a:xfrm>
              <a:off x="842015" y="416403"/>
              <a:ext cx="43145" cy="131541"/>
            </a:xfrm>
            <a:custGeom>
              <a:avLst/>
              <a:gdLst>
                <a:gd name="T0" fmla="*/ 0 w 79"/>
                <a:gd name="T1" fmla="*/ 0 h 240"/>
                <a:gd name="T2" fmla="*/ 49 w 79"/>
                <a:gd name="T3" fmla="*/ 0 h 240"/>
                <a:gd name="T4" fmla="*/ 79 w 79"/>
                <a:gd name="T5" fmla="*/ 236 h 240"/>
                <a:gd name="T6" fmla="*/ 43 w 79"/>
                <a:gd name="T7" fmla="*/ 239 h 240"/>
                <a:gd name="T8" fmla="*/ 23 w 79"/>
                <a:gd name="T9" fmla="*/ 207 h 240"/>
                <a:gd name="T10" fmla="*/ 0 w 79"/>
                <a:gd name="T11" fmla="*/ 0 h 240"/>
              </a:gdLst>
              <a:ahLst/>
              <a:cxnLst>
                <a:cxn ang="0">
                  <a:pos x="T0" y="T1"/>
                </a:cxn>
                <a:cxn ang="0">
                  <a:pos x="T2" y="T3"/>
                </a:cxn>
                <a:cxn ang="0">
                  <a:pos x="T4" y="T5"/>
                </a:cxn>
                <a:cxn ang="0">
                  <a:pos x="T6" y="T7"/>
                </a:cxn>
                <a:cxn ang="0">
                  <a:pos x="T8" y="T9"/>
                </a:cxn>
                <a:cxn ang="0">
                  <a:pos x="T10" y="T11"/>
                </a:cxn>
              </a:cxnLst>
              <a:rect l="0" t="0" r="r" b="b"/>
              <a:pathLst>
                <a:path w="79" h="240">
                  <a:moveTo>
                    <a:pt x="0" y="0"/>
                  </a:moveTo>
                  <a:cubicBezTo>
                    <a:pt x="49" y="0"/>
                    <a:pt x="49" y="0"/>
                    <a:pt x="49" y="0"/>
                  </a:cubicBezTo>
                  <a:cubicBezTo>
                    <a:pt x="79" y="236"/>
                    <a:pt x="79" y="236"/>
                    <a:pt x="79" y="236"/>
                  </a:cubicBezTo>
                  <a:cubicBezTo>
                    <a:pt x="43" y="239"/>
                    <a:pt x="43" y="239"/>
                    <a:pt x="43" y="239"/>
                  </a:cubicBezTo>
                  <a:cubicBezTo>
                    <a:pt x="24" y="240"/>
                    <a:pt x="24" y="220"/>
                    <a:pt x="23" y="207"/>
                  </a:cubicBezTo>
                  <a:cubicBezTo>
                    <a:pt x="19" y="163"/>
                    <a:pt x="0" y="0"/>
                    <a:pt x="0"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7" name="Freeform 9">
              <a:extLst>
                <a:ext uri="{FF2B5EF4-FFF2-40B4-BE49-F238E27FC236}">
                  <a16:creationId xmlns="" xmlns:a16="http://schemas.microsoft.com/office/drawing/2014/main" id="{CEFF181A-D3B4-47A4-921A-064DF54E9FF5}"/>
                </a:ext>
              </a:extLst>
            </p:cNvPr>
            <p:cNvSpPr>
              <a:spLocks/>
            </p:cNvSpPr>
            <p:nvPr/>
          </p:nvSpPr>
          <p:spPr bwMode="auto">
            <a:xfrm>
              <a:off x="762564" y="386412"/>
              <a:ext cx="48144" cy="190471"/>
            </a:xfrm>
            <a:custGeom>
              <a:avLst/>
              <a:gdLst>
                <a:gd name="T0" fmla="*/ 88 w 88"/>
                <a:gd name="T1" fmla="*/ 0 h 348"/>
                <a:gd name="T2" fmla="*/ 40 w 88"/>
                <a:gd name="T3" fmla="*/ 0 h 348"/>
                <a:gd name="T4" fmla="*/ 41 w 88"/>
                <a:gd name="T5" fmla="*/ 285 h 348"/>
                <a:gd name="T6" fmla="*/ 24 w 88"/>
                <a:gd name="T7" fmla="*/ 305 h 348"/>
                <a:gd name="T8" fmla="*/ 1 w 88"/>
                <a:gd name="T9" fmla="*/ 322 h 348"/>
                <a:gd name="T10" fmla="*/ 0 w 88"/>
                <a:gd name="T11" fmla="*/ 348 h 348"/>
                <a:gd name="T12" fmla="*/ 51 w 88"/>
                <a:gd name="T13" fmla="*/ 348 h 348"/>
                <a:gd name="T14" fmla="*/ 88 w 88"/>
                <a:gd name="T15" fmla="*/ 313 h 348"/>
                <a:gd name="T16" fmla="*/ 88 w 88"/>
                <a:gd name="T1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348">
                  <a:moveTo>
                    <a:pt x="88" y="0"/>
                  </a:moveTo>
                  <a:cubicBezTo>
                    <a:pt x="40" y="0"/>
                    <a:pt x="40" y="0"/>
                    <a:pt x="40" y="0"/>
                  </a:cubicBezTo>
                  <a:cubicBezTo>
                    <a:pt x="41" y="285"/>
                    <a:pt x="41" y="285"/>
                    <a:pt x="41" y="285"/>
                  </a:cubicBezTo>
                  <a:cubicBezTo>
                    <a:pt x="41" y="285"/>
                    <a:pt x="41" y="305"/>
                    <a:pt x="24" y="305"/>
                  </a:cubicBezTo>
                  <a:cubicBezTo>
                    <a:pt x="8" y="306"/>
                    <a:pt x="1" y="311"/>
                    <a:pt x="1" y="322"/>
                  </a:cubicBezTo>
                  <a:cubicBezTo>
                    <a:pt x="1" y="333"/>
                    <a:pt x="0" y="348"/>
                    <a:pt x="0" y="348"/>
                  </a:cubicBezTo>
                  <a:cubicBezTo>
                    <a:pt x="51" y="348"/>
                    <a:pt x="51" y="348"/>
                    <a:pt x="51" y="348"/>
                  </a:cubicBezTo>
                  <a:cubicBezTo>
                    <a:pt x="73" y="348"/>
                    <a:pt x="88" y="335"/>
                    <a:pt x="88" y="313"/>
                  </a:cubicBezTo>
                  <a:cubicBezTo>
                    <a:pt x="88" y="270"/>
                    <a:pt x="88" y="0"/>
                    <a:pt x="88"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8" name="Freeform 10">
              <a:extLst>
                <a:ext uri="{FF2B5EF4-FFF2-40B4-BE49-F238E27FC236}">
                  <a16:creationId xmlns="" xmlns:a16="http://schemas.microsoft.com/office/drawing/2014/main" id="{B1766030-1927-4E91-8D36-086DECC5F441}"/>
                </a:ext>
              </a:extLst>
            </p:cNvPr>
            <p:cNvSpPr>
              <a:spLocks/>
            </p:cNvSpPr>
            <p:nvPr/>
          </p:nvSpPr>
          <p:spPr bwMode="auto">
            <a:xfrm>
              <a:off x="909364" y="386412"/>
              <a:ext cx="183105" cy="190998"/>
            </a:xfrm>
            <a:custGeom>
              <a:avLst/>
              <a:gdLst>
                <a:gd name="T0" fmla="*/ 144 w 335"/>
                <a:gd name="T1" fmla="*/ 0 h 349"/>
                <a:gd name="T2" fmla="*/ 193 w 335"/>
                <a:gd name="T3" fmla="*/ 0 h 349"/>
                <a:gd name="T4" fmla="*/ 193 w 335"/>
                <a:gd name="T5" fmla="*/ 144 h 349"/>
                <a:gd name="T6" fmla="*/ 335 w 335"/>
                <a:gd name="T7" fmla="*/ 144 h 349"/>
                <a:gd name="T8" fmla="*/ 335 w 335"/>
                <a:gd name="T9" fmla="*/ 185 h 349"/>
                <a:gd name="T10" fmla="*/ 273 w 335"/>
                <a:gd name="T11" fmla="*/ 185 h 349"/>
                <a:gd name="T12" fmla="*/ 326 w 335"/>
                <a:gd name="T13" fmla="*/ 347 h 349"/>
                <a:gd name="T14" fmla="*/ 291 w 335"/>
                <a:gd name="T15" fmla="*/ 348 h 349"/>
                <a:gd name="T16" fmla="*/ 267 w 335"/>
                <a:gd name="T17" fmla="*/ 322 h 349"/>
                <a:gd name="T18" fmla="*/ 224 w 335"/>
                <a:gd name="T19" fmla="*/ 185 h 349"/>
                <a:gd name="T20" fmla="*/ 193 w 335"/>
                <a:gd name="T21" fmla="*/ 185 h 349"/>
                <a:gd name="T22" fmla="*/ 193 w 335"/>
                <a:gd name="T23" fmla="*/ 349 h 349"/>
                <a:gd name="T24" fmla="*/ 144 w 335"/>
                <a:gd name="T25" fmla="*/ 349 h 349"/>
                <a:gd name="T26" fmla="*/ 144 w 335"/>
                <a:gd name="T27" fmla="*/ 185 h 349"/>
                <a:gd name="T28" fmla="*/ 117 w 335"/>
                <a:gd name="T29" fmla="*/ 185 h 349"/>
                <a:gd name="T30" fmla="*/ 74 w 335"/>
                <a:gd name="T31" fmla="*/ 322 h 349"/>
                <a:gd name="T32" fmla="*/ 50 w 335"/>
                <a:gd name="T33" fmla="*/ 348 h 349"/>
                <a:gd name="T34" fmla="*/ 15 w 335"/>
                <a:gd name="T35" fmla="*/ 347 h 349"/>
                <a:gd name="T36" fmla="*/ 68 w 335"/>
                <a:gd name="T37" fmla="*/ 185 h 349"/>
                <a:gd name="T38" fmla="*/ 0 w 335"/>
                <a:gd name="T39" fmla="*/ 185 h 349"/>
                <a:gd name="T40" fmla="*/ 0 w 335"/>
                <a:gd name="T41" fmla="*/ 144 h 349"/>
                <a:gd name="T42" fmla="*/ 144 w 335"/>
                <a:gd name="T43" fmla="*/ 144 h 349"/>
                <a:gd name="T44" fmla="*/ 144 w 335"/>
                <a:gd name="T4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349">
                  <a:moveTo>
                    <a:pt x="144" y="0"/>
                  </a:moveTo>
                  <a:cubicBezTo>
                    <a:pt x="193" y="0"/>
                    <a:pt x="193" y="0"/>
                    <a:pt x="193" y="0"/>
                  </a:cubicBezTo>
                  <a:cubicBezTo>
                    <a:pt x="193" y="144"/>
                    <a:pt x="193" y="144"/>
                    <a:pt x="193" y="144"/>
                  </a:cubicBezTo>
                  <a:cubicBezTo>
                    <a:pt x="335" y="144"/>
                    <a:pt x="335" y="144"/>
                    <a:pt x="335" y="144"/>
                  </a:cubicBezTo>
                  <a:cubicBezTo>
                    <a:pt x="335" y="185"/>
                    <a:pt x="335" y="185"/>
                    <a:pt x="335" y="185"/>
                  </a:cubicBezTo>
                  <a:cubicBezTo>
                    <a:pt x="273" y="185"/>
                    <a:pt x="273" y="185"/>
                    <a:pt x="273" y="185"/>
                  </a:cubicBezTo>
                  <a:cubicBezTo>
                    <a:pt x="278" y="201"/>
                    <a:pt x="300" y="281"/>
                    <a:pt x="326" y="347"/>
                  </a:cubicBezTo>
                  <a:cubicBezTo>
                    <a:pt x="291" y="348"/>
                    <a:pt x="291" y="348"/>
                    <a:pt x="291" y="348"/>
                  </a:cubicBezTo>
                  <a:cubicBezTo>
                    <a:pt x="277" y="348"/>
                    <a:pt x="271" y="333"/>
                    <a:pt x="267" y="322"/>
                  </a:cubicBezTo>
                  <a:cubicBezTo>
                    <a:pt x="260" y="297"/>
                    <a:pt x="230" y="203"/>
                    <a:pt x="224" y="185"/>
                  </a:cubicBezTo>
                  <a:cubicBezTo>
                    <a:pt x="193" y="185"/>
                    <a:pt x="193" y="185"/>
                    <a:pt x="193" y="185"/>
                  </a:cubicBezTo>
                  <a:cubicBezTo>
                    <a:pt x="193" y="349"/>
                    <a:pt x="193" y="349"/>
                    <a:pt x="193" y="349"/>
                  </a:cubicBezTo>
                  <a:cubicBezTo>
                    <a:pt x="144" y="349"/>
                    <a:pt x="144" y="349"/>
                    <a:pt x="144" y="349"/>
                  </a:cubicBezTo>
                  <a:cubicBezTo>
                    <a:pt x="144" y="185"/>
                    <a:pt x="144" y="185"/>
                    <a:pt x="144" y="185"/>
                  </a:cubicBezTo>
                  <a:cubicBezTo>
                    <a:pt x="117" y="185"/>
                    <a:pt x="117" y="185"/>
                    <a:pt x="117" y="185"/>
                  </a:cubicBezTo>
                  <a:cubicBezTo>
                    <a:pt x="112" y="203"/>
                    <a:pt x="82" y="297"/>
                    <a:pt x="74" y="322"/>
                  </a:cubicBezTo>
                  <a:cubicBezTo>
                    <a:pt x="70" y="333"/>
                    <a:pt x="64" y="348"/>
                    <a:pt x="50" y="348"/>
                  </a:cubicBezTo>
                  <a:cubicBezTo>
                    <a:pt x="15" y="347"/>
                    <a:pt x="15" y="347"/>
                    <a:pt x="15" y="347"/>
                  </a:cubicBezTo>
                  <a:cubicBezTo>
                    <a:pt x="42" y="281"/>
                    <a:pt x="64" y="201"/>
                    <a:pt x="68" y="185"/>
                  </a:cubicBezTo>
                  <a:cubicBezTo>
                    <a:pt x="0" y="185"/>
                    <a:pt x="0" y="185"/>
                    <a:pt x="0" y="185"/>
                  </a:cubicBezTo>
                  <a:cubicBezTo>
                    <a:pt x="0" y="144"/>
                    <a:pt x="0" y="144"/>
                    <a:pt x="0" y="144"/>
                  </a:cubicBezTo>
                  <a:cubicBezTo>
                    <a:pt x="144" y="144"/>
                    <a:pt x="144" y="144"/>
                    <a:pt x="144" y="144"/>
                  </a:cubicBezTo>
                  <a:lnTo>
                    <a:pt x="144"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9" name="Freeform 11">
              <a:extLst>
                <a:ext uri="{FF2B5EF4-FFF2-40B4-BE49-F238E27FC236}">
                  <a16:creationId xmlns="" xmlns:a16="http://schemas.microsoft.com/office/drawing/2014/main" id="{94B91E4F-D8CC-41C6-9A22-851339A3F8B9}"/>
                </a:ext>
              </a:extLst>
            </p:cNvPr>
            <p:cNvSpPr>
              <a:spLocks/>
            </p:cNvSpPr>
            <p:nvPr/>
          </p:nvSpPr>
          <p:spPr bwMode="auto">
            <a:xfrm>
              <a:off x="924622" y="396672"/>
              <a:ext cx="51301" cy="55247"/>
            </a:xfrm>
            <a:custGeom>
              <a:avLst/>
              <a:gdLst>
                <a:gd name="T0" fmla="*/ 46 w 94"/>
                <a:gd name="T1" fmla="*/ 0 h 101"/>
                <a:gd name="T2" fmla="*/ 0 w 94"/>
                <a:gd name="T3" fmla="*/ 0 h 101"/>
                <a:gd name="T4" fmla="*/ 35 w 94"/>
                <a:gd name="T5" fmla="*/ 75 h 101"/>
                <a:gd name="T6" fmla="*/ 67 w 94"/>
                <a:gd name="T7" fmla="*/ 100 h 101"/>
                <a:gd name="T8" fmla="*/ 94 w 94"/>
                <a:gd name="T9" fmla="*/ 101 h 101"/>
                <a:gd name="T10" fmla="*/ 46 w 94"/>
                <a:gd name="T11" fmla="*/ 0 h 101"/>
              </a:gdLst>
              <a:ahLst/>
              <a:cxnLst>
                <a:cxn ang="0">
                  <a:pos x="T0" y="T1"/>
                </a:cxn>
                <a:cxn ang="0">
                  <a:pos x="T2" y="T3"/>
                </a:cxn>
                <a:cxn ang="0">
                  <a:pos x="T4" y="T5"/>
                </a:cxn>
                <a:cxn ang="0">
                  <a:pos x="T6" y="T7"/>
                </a:cxn>
                <a:cxn ang="0">
                  <a:pos x="T8" y="T9"/>
                </a:cxn>
                <a:cxn ang="0">
                  <a:pos x="T10" y="T11"/>
                </a:cxn>
              </a:cxnLst>
              <a:rect l="0" t="0" r="r" b="b"/>
              <a:pathLst>
                <a:path w="94" h="101">
                  <a:moveTo>
                    <a:pt x="46" y="0"/>
                  </a:moveTo>
                  <a:cubicBezTo>
                    <a:pt x="0" y="0"/>
                    <a:pt x="0" y="0"/>
                    <a:pt x="0" y="0"/>
                  </a:cubicBezTo>
                  <a:cubicBezTo>
                    <a:pt x="35" y="75"/>
                    <a:pt x="35" y="75"/>
                    <a:pt x="35" y="75"/>
                  </a:cubicBezTo>
                  <a:cubicBezTo>
                    <a:pt x="42" y="89"/>
                    <a:pt x="50" y="100"/>
                    <a:pt x="67" y="100"/>
                  </a:cubicBezTo>
                  <a:cubicBezTo>
                    <a:pt x="94" y="101"/>
                    <a:pt x="94" y="101"/>
                    <a:pt x="94" y="101"/>
                  </a:cubicBezTo>
                  <a:cubicBezTo>
                    <a:pt x="94" y="101"/>
                    <a:pt x="66" y="53"/>
                    <a:pt x="46"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0" name="Freeform 12">
              <a:extLst>
                <a:ext uri="{FF2B5EF4-FFF2-40B4-BE49-F238E27FC236}">
                  <a16:creationId xmlns="" xmlns:a16="http://schemas.microsoft.com/office/drawing/2014/main" id="{D3196D29-77A8-4321-AE8D-DEE5F530F543}"/>
                </a:ext>
              </a:extLst>
            </p:cNvPr>
            <p:cNvSpPr>
              <a:spLocks/>
            </p:cNvSpPr>
            <p:nvPr/>
          </p:nvSpPr>
          <p:spPr bwMode="auto">
            <a:xfrm>
              <a:off x="1027488" y="396672"/>
              <a:ext cx="50775" cy="55247"/>
            </a:xfrm>
            <a:custGeom>
              <a:avLst/>
              <a:gdLst>
                <a:gd name="T0" fmla="*/ 48 w 93"/>
                <a:gd name="T1" fmla="*/ 0 h 101"/>
                <a:gd name="T2" fmla="*/ 93 w 93"/>
                <a:gd name="T3" fmla="*/ 0 h 101"/>
                <a:gd name="T4" fmla="*/ 58 w 93"/>
                <a:gd name="T5" fmla="*/ 75 h 101"/>
                <a:gd name="T6" fmla="*/ 26 w 93"/>
                <a:gd name="T7" fmla="*/ 100 h 101"/>
                <a:gd name="T8" fmla="*/ 0 w 93"/>
                <a:gd name="T9" fmla="*/ 101 h 101"/>
                <a:gd name="T10" fmla="*/ 48 w 93"/>
                <a:gd name="T11" fmla="*/ 0 h 101"/>
              </a:gdLst>
              <a:ahLst/>
              <a:cxnLst>
                <a:cxn ang="0">
                  <a:pos x="T0" y="T1"/>
                </a:cxn>
                <a:cxn ang="0">
                  <a:pos x="T2" y="T3"/>
                </a:cxn>
                <a:cxn ang="0">
                  <a:pos x="T4" y="T5"/>
                </a:cxn>
                <a:cxn ang="0">
                  <a:pos x="T6" y="T7"/>
                </a:cxn>
                <a:cxn ang="0">
                  <a:pos x="T8" y="T9"/>
                </a:cxn>
                <a:cxn ang="0">
                  <a:pos x="T10" y="T11"/>
                </a:cxn>
              </a:cxnLst>
              <a:rect l="0" t="0" r="r" b="b"/>
              <a:pathLst>
                <a:path w="93" h="101">
                  <a:moveTo>
                    <a:pt x="48" y="0"/>
                  </a:moveTo>
                  <a:cubicBezTo>
                    <a:pt x="93" y="0"/>
                    <a:pt x="93" y="0"/>
                    <a:pt x="93" y="0"/>
                  </a:cubicBezTo>
                  <a:cubicBezTo>
                    <a:pt x="58" y="75"/>
                    <a:pt x="58" y="75"/>
                    <a:pt x="58" y="75"/>
                  </a:cubicBezTo>
                  <a:cubicBezTo>
                    <a:pt x="51" y="89"/>
                    <a:pt x="44" y="100"/>
                    <a:pt x="26" y="100"/>
                  </a:cubicBezTo>
                  <a:cubicBezTo>
                    <a:pt x="0" y="101"/>
                    <a:pt x="0" y="101"/>
                    <a:pt x="0" y="101"/>
                  </a:cubicBezTo>
                  <a:cubicBezTo>
                    <a:pt x="0" y="101"/>
                    <a:pt x="27" y="53"/>
                    <a:pt x="48"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1" name="Freeform 13">
              <a:extLst>
                <a:ext uri="{FF2B5EF4-FFF2-40B4-BE49-F238E27FC236}">
                  <a16:creationId xmlns="" xmlns:a16="http://schemas.microsoft.com/office/drawing/2014/main" id="{B08345CA-F8EF-46BA-83E9-8189A9CEF0DF}"/>
                </a:ext>
              </a:extLst>
            </p:cNvPr>
            <p:cNvSpPr>
              <a:spLocks/>
            </p:cNvSpPr>
            <p:nvPr/>
          </p:nvSpPr>
          <p:spPr bwMode="auto">
            <a:xfrm>
              <a:off x="700740" y="609768"/>
              <a:ext cx="37884" cy="39988"/>
            </a:xfrm>
            <a:custGeom>
              <a:avLst/>
              <a:gdLst>
                <a:gd name="T0" fmla="*/ 0 w 69"/>
                <a:gd name="T1" fmla="*/ 73 h 73"/>
                <a:gd name="T2" fmla="*/ 27 w 69"/>
                <a:gd name="T3" fmla="*/ 35 h 73"/>
                <a:gd name="T4" fmla="*/ 2 w 69"/>
                <a:gd name="T5" fmla="*/ 0 h 73"/>
                <a:gd name="T6" fmla="*/ 18 w 69"/>
                <a:gd name="T7" fmla="*/ 0 h 73"/>
                <a:gd name="T8" fmla="*/ 29 w 69"/>
                <a:gd name="T9" fmla="*/ 17 h 73"/>
                <a:gd name="T10" fmla="*/ 34 w 69"/>
                <a:gd name="T11" fmla="*/ 25 h 73"/>
                <a:gd name="T12" fmla="*/ 40 w 69"/>
                <a:gd name="T13" fmla="*/ 17 h 73"/>
                <a:gd name="T14" fmla="*/ 52 w 69"/>
                <a:gd name="T15" fmla="*/ 0 h 73"/>
                <a:gd name="T16" fmla="*/ 67 w 69"/>
                <a:gd name="T17" fmla="*/ 0 h 73"/>
                <a:gd name="T18" fmla="*/ 42 w 69"/>
                <a:gd name="T19" fmla="*/ 34 h 73"/>
                <a:gd name="T20" fmla="*/ 69 w 69"/>
                <a:gd name="T21" fmla="*/ 73 h 73"/>
                <a:gd name="T22" fmla="*/ 53 w 69"/>
                <a:gd name="T23" fmla="*/ 73 h 73"/>
                <a:gd name="T24" fmla="*/ 39 w 69"/>
                <a:gd name="T25" fmla="*/ 50 h 73"/>
                <a:gd name="T26" fmla="*/ 35 w 69"/>
                <a:gd name="T27" fmla="*/ 44 h 73"/>
                <a:gd name="T28" fmla="*/ 15 w 69"/>
                <a:gd name="T29" fmla="*/ 73 h 73"/>
                <a:gd name="T30" fmla="*/ 0 w 69"/>
                <a:gd name="T3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73">
                  <a:moveTo>
                    <a:pt x="0" y="73"/>
                  </a:moveTo>
                  <a:cubicBezTo>
                    <a:pt x="27" y="35"/>
                    <a:pt x="27" y="35"/>
                    <a:pt x="27" y="35"/>
                  </a:cubicBezTo>
                  <a:cubicBezTo>
                    <a:pt x="2" y="0"/>
                    <a:pt x="2" y="0"/>
                    <a:pt x="2" y="0"/>
                  </a:cubicBezTo>
                  <a:cubicBezTo>
                    <a:pt x="18" y="0"/>
                    <a:pt x="18" y="0"/>
                    <a:pt x="18" y="0"/>
                  </a:cubicBezTo>
                  <a:cubicBezTo>
                    <a:pt x="29" y="17"/>
                    <a:pt x="29" y="17"/>
                    <a:pt x="29" y="17"/>
                  </a:cubicBezTo>
                  <a:cubicBezTo>
                    <a:pt x="31" y="20"/>
                    <a:pt x="33" y="23"/>
                    <a:pt x="34" y="25"/>
                  </a:cubicBezTo>
                  <a:cubicBezTo>
                    <a:pt x="36" y="22"/>
                    <a:pt x="38" y="19"/>
                    <a:pt x="40" y="17"/>
                  </a:cubicBezTo>
                  <a:cubicBezTo>
                    <a:pt x="52" y="0"/>
                    <a:pt x="52" y="0"/>
                    <a:pt x="52" y="0"/>
                  </a:cubicBezTo>
                  <a:cubicBezTo>
                    <a:pt x="67" y="0"/>
                    <a:pt x="67" y="0"/>
                    <a:pt x="67" y="0"/>
                  </a:cubicBezTo>
                  <a:cubicBezTo>
                    <a:pt x="42" y="34"/>
                    <a:pt x="42" y="34"/>
                    <a:pt x="42" y="34"/>
                  </a:cubicBezTo>
                  <a:cubicBezTo>
                    <a:pt x="69" y="73"/>
                    <a:pt x="69" y="73"/>
                    <a:pt x="69" y="73"/>
                  </a:cubicBezTo>
                  <a:cubicBezTo>
                    <a:pt x="53" y="73"/>
                    <a:pt x="53" y="73"/>
                    <a:pt x="53" y="73"/>
                  </a:cubicBezTo>
                  <a:cubicBezTo>
                    <a:pt x="39" y="50"/>
                    <a:pt x="39" y="50"/>
                    <a:pt x="39" y="50"/>
                  </a:cubicBezTo>
                  <a:cubicBezTo>
                    <a:pt x="35" y="44"/>
                    <a:pt x="35" y="44"/>
                    <a:pt x="35" y="44"/>
                  </a:cubicBezTo>
                  <a:cubicBezTo>
                    <a:pt x="15" y="73"/>
                    <a:pt x="15" y="73"/>
                    <a:pt x="15" y="73"/>
                  </a:cubicBezTo>
                  <a:lnTo>
                    <a:pt x="0" y="73"/>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 name="Rectangle 14">
              <a:extLst>
                <a:ext uri="{FF2B5EF4-FFF2-40B4-BE49-F238E27FC236}">
                  <a16:creationId xmlns="" xmlns:a16="http://schemas.microsoft.com/office/drawing/2014/main" id="{8E6A1193-7940-4AF0-8EF6-31F8EFC6BBFB}"/>
                </a:ext>
              </a:extLst>
            </p:cNvPr>
            <p:cNvSpPr>
              <a:spLocks noChangeArrowheads="1"/>
            </p:cNvSpPr>
            <p:nvPr/>
          </p:nvSpPr>
          <p:spPr bwMode="auto">
            <a:xfrm>
              <a:off x="744674" y="608716"/>
              <a:ext cx="6577" cy="41041"/>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3" name="Freeform 15">
              <a:extLst>
                <a:ext uri="{FF2B5EF4-FFF2-40B4-BE49-F238E27FC236}">
                  <a16:creationId xmlns="" xmlns:a16="http://schemas.microsoft.com/office/drawing/2014/main" id="{A6917BAE-F592-404D-B800-5B9397AA4D6A}"/>
                </a:ext>
              </a:extLst>
            </p:cNvPr>
            <p:cNvSpPr>
              <a:spLocks noEditPoints="1"/>
            </p:cNvSpPr>
            <p:nvPr/>
          </p:nvSpPr>
          <p:spPr bwMode="auto">
            <a:xfrm>
              <a:off x="759407" y="608716"/>
              <a:ext cx="36568" cy="41567"/>
            </a:xfrm>
            <a:custGeom>
              <a:avLst/>
              <a:gdLst>
                <a:gd name="T0" fmla="*/ 52 w 67"/>
                <a:gd name="T1" fmla="*/ 66 h 76"/>
                <a:gd name="T2" fmla="*/ 39 w 67"/>
                <a:gd name="T3" fmla="*/ 74 h 76"/>
                <a:gd name="T4" fmla="*/ 25 w 67"/>
                <a:gd name="T5" fmla="*/ 76 h 76"/>
                <a:gd name="T6" fmla="*/ 7 w 67"/>
                <a:gd name="T7" fmla="*/ 71 h 76"/>
                <a:gd name="T8" fmla="*/ 0 w 67"/>
                <a:gd name="T9" fmla="*/ 56 h 76"/>
                <a:gd name="T10" fmla="*/ 3 w 67"/>
                <a:gd name="T11" fmla="*/ 46 h 76"/>
                <a:gd name="T12" fmla="*/ 9 w 67"/>
                <a:gd name="T13" fmla="*/ 39 h 76"/>
                <a:gd name="T14" fmla="*/ 18 w 67"/>
                <a:gd name="T15" fmla="*/ 35 h 76"/>
                <a:gd name="T16" fmla="*/ 29 w 67"/>
                <a:gd name="T17" fmla="*/ 33 h 76"/>
                <a:gd name="T18" fmla="*/ 51 w 67"/>
                <a:gd name="T19" fmla="*/ 28 h 76"/>
                <a:gd name="T20" fmla="*/ 51 w 67"/>
                <a:gd name="T21" fmla="*/ 25 h 76"/>
                <a:gd name="T22" fmla="*/ 48 w 67"/>
                <a:gd name="T23" fmla="*/ 15 h 76"/>
                <a:gd name="T24" fmla="*/ 33 w 67"/>
                <a:gd name="T25" fmla="*/ 10 h 76"/>
                <a:gd name="T26" fmla="*/ 21 w 67"/>
                <a:gd name="T27" fmla="*/ 14 h 76"/>
                <a:gd name="T28" fmla="*/ 14 w 67"/>
                <a:gd name="T29" fmla="*/ 24 h 76"/>
                <a:gd name="T30" fmla="*/ 2 w 67"/>
                <a:gd name="T31" fmla="*/ 23 h 76"/>
                <a:gd name="T32" fmla="*/ 8 w 67"/>
                <a:gd name="T33" fmla="*/ 10 h 76"/>
                <a:gd name="T34" fmla="*/ 19 w 67"/>
                <a:gd name="T35" fmla="*/ 3 h 76"/>
                <a:gd name="T36" fmla="*/ 35 w 67"/>
                <a:gd name="T37" fmla="*/ 0 h 76"/>
                <a:gd name="T38" fmla="*/ 50 w 67"/>
                <a:gd name="T39" fmla="*/ 2 h 76"/>
                <a:gd name="T40" fmla="*/ 59 w 67"/>
                <a:gd name="T41" fmla="*/ 8 h 76"/>
                <a:gd name="T42" fmla="*/ 63 w 67"/>
                <a:gd name="T43" fmla="*/ 16 h 76"/>
                <a:gd name="T44" fmla="*/ 63 w 67"/>
                <a:gd name="T45" fmla="*/ 28 h 76"/>
                <a:gd name="T46" fmla="*/ 63 w 67"/>
                <a:gd name="T47" fmla="*/ 44 h 76"/>
                <a:gd name="T48" fmla="*/ 64 w 67"/>
                <a:gd name="T49" fmla="*/ 66 h 76"/>
                <a:gd name="T50" fmla="*/ 67 w 67"/>
                <a:gd name="T51" fmla="*/ 75 h 76"/>
                <a:gd name="T52" fmla="*/ 54 w 67"/>
                <a:gd name="T53" fmla="*/ 75 h 76"/>
                <a:gd name="T54" fmla="*/ 52 w 67"/>
                <a:gd name="T55" fmla="*/ 66 h 76"/>
                <a:gd name="T56" fmla="*/ 51 w 67"/>
                <a:gd name="T57" fmla="*/ 38 h 76"/>
                <a:gd name="T58" fmla="*/ 31 w 67"/>
                <a:gd name="T59" fmla="*/ 43 h 76"/>
                <a:gd name="T60" fmla="*/ 20 w 67"/>
                <a:gd name="T61" fmla="*/ 45 h 76"/>
                <a:gd name="T62" fmla="*/ 15 w 67"/>
                <a:gd name="T63" fmla="*/ 49 h 76"/>
                <a:gd name="T64" fmla="*/ 13 w 67"/>
                <a:gd name="T65" fmla="*/ 55 h 76"/>
                <a:gd name="T66" fmla="*/ 17 w 67"/>
                <a:gd name="T67" fmla="*/ 63 h 76"/>
                <a:gd name="T68" fmla="*/ 28 w 67"/>
                <a:gd name="T69" fmla="*/ 67 h 76"/>
                <a:gd name="T70" fmla="*/ 41 w 67"/>
                <a:gd name="T71" fmla="*/ 64 h 76"/>
                <a:gd name="T72" fmla="*/ 49 w 67"/>
                <a:gd name="T73" fmla="*/ 55 h 76"/>
                <a:gd name="T74" fmla="*/ 51 w 67"/>
                <a:gd name="T75" fmla="*/ 43 h 76"/>
                <a:gd name="T76" fmla="*/ 51 w 67"/>
                <a:gd name="T77"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 h="76">
                  <a:moveTo>
                    <a:pt x="52" y="66"/>
                  </a:moveTo>
                  <a:cubicBezTo>
                    <a:pt x="47" y="70"/>
                    <a:pt x="43" y="72"/>
                    <a:pt x="39" y="74"/>
                  </a:cubicBezTo>
                  <a:cubicBezTo>
                    <a:pt x="35" y="76"/>
                    <a:pt x="30" y="76"/>
                    <a:pt x="25" y="76"/>
                  </a:cubicBezTo>
                  <a:cubicBezTo>
                    <a:pt x="17" y="76"/>
                    <a:pt x="11" y="74"/>
                    <a:pt x="7" y="71"/>
                  </a:cubicBezTo>
                  <a:cubicBezTo>
                    <a:pt x="2" y="67"/>
                    <a:pt x="0" y="62"/>
                    <a:pt x="0" y="56"/>
                  </a:cubicBezTo>
                  <a:cubicBezTo>
                    <a:pt x="0" y="52"/>
                    <a:pt x="1" y="49"/>
                    <a:pt x="3" y="46"/>
                  </a:cubicBezTo>
                  <a:cubicBezTo>
                    <a:pt x="4" y="43"/>
                    <a:pt x="6" y="40"/>
                    <a:pt x="9" y="39"/>
                  </a:cubicBezTo>
                  <a:cubicBezTo>
                    <a:pt x="12" y="37"/>
                    <a:pt x="15" y="36"/>
                    <a:pt x="18" y="35"/>
                  </a:cubicBezTo>
                  <a:cubicBezTo>
                    <a:pt x="20" y="34"/>
                    <a:pt x="24" y="33"/>
                    <a:pt x="29" y="33"/>
                  </a:cubicBezTo>
                  <a:cubicBezTo>
                    <a:pt x="39" y="32"/>
                    <a:pt x="46" y="30"/>
                    <a:pt x="51" y="28"/>
                  </a:cubicBezTo>
                  <a:cubicBezTo>
                    <a:pt x="51" y="27"/>
                    <a:pt x="51" y="26"/>
                    <a:pt x="51" y="25"/>
                  </a:cubicBezTo>
                  <a:cubicBezTo>
                    <a:pt x="51" y="20"/>
                    <a:pt x="50" y="17"/>
                    <a:pt x="48" y="15"/>
                  </a:cubicBezTo>
                  <a:cubicBezTo>
                    <a:pt x="44" y="12"/>
                    <a:pt x="40" y="10"/>
                    <a:pt x="33" y="10"/>
                  </a:cubicBezTo>
                  <a:cubicBezTo>
                    <a:pt x="28" y="10"/>
                    <a:pt x="23" y="11"/>
                    <a:pt x="21" y="14"/>
                  </a:cubicBezTo>
                  <a:cubicBezTo>
                    <a:pt x="18" y="16"/>
                    <a:pt x="16" y="19"/>
                    <a:pt x="14" y="24"/>
                  </a:cubicBezTo>
                  <a:cubicBezTo>
                    <a:pt x="2" y="23"/>
                    <a:pt x="2" y="23"/>
                    <a:pt x="2" y="23"/>
                  </a:cubicBezTo>
                  <a:cubicBezTo>
                    <a:pt x="4" y="18"/>
                    <a:pt x="5" y="13"/>
                    <a:pt x="8" y="10"/>
                  </a:cubicBezTo>
                  <a:cubicBezTo>
                    <a:pt x="10" y="7"/>
                    <a:pt x="14" y="5"/>
                    <a:pt x="19" y="3"/>
                  </a:cubicBezTo>
                  <a:cubicBezTo>
                    <a:pt x="23" y="1"/>
                    <a:pt x="29" y="0"/>
                    <a:pt x="35" y="0"/>
                  </a:cubicBezTo>
                  <a:cubicBezTo>
                    <a:pt x="41" y="0"/>
                    <a:pt x="47" y="1"/>
                    <a:pt x="50" y="2"/>
                  </a:cubicBezTo>
                  <a:cubicBezTo>
                    <a:pt x="54" y="4"/>
                    <a:pt x="57" y="6"/>
                    <a:pt x="59" y="8"/>
                  </a:cubicBezTo>
                  <a:cubicBezTo>
                    <a:pt x="61" y="10"/>
                    <a:pt x="62" y="13"/>
                    <a:pt x="63" y="16"/>
                  </a:cubicBezTo>
                  <a:cubicBezTo>
                    <a:pt x="63" y="18"/>
                    <a:pt x="63" y="22"/>
                    <a:pt x="63" y="28"/>
                  </a:cubicBezTo>
                  <a:cubicBezTo>
                    <a:pt x="63" y="44"/>
                    <a:pt x="63" y="44"/>
                    <a:pt x="63" y="44"/>
                  </a:cubicBezTo>
                  <a:cubicBezTo>
                    <a:pt x="63" y="56"/>
                    <a:pt x="64" y="63"/>
                    <a:pt x="64" y="66"/>
                  </a:cubicBezTo>
                  <a:cubicBezTo>
                    <a:pt x="65" y="69"/>
                    <a:pt x="66" y="72"/>
                    <a:pt x="67" y="75"/>
                  </a:cubicBezTo>
                  <a:cubicBezTo>
                    <a:pt x="54" y="75"/>
                    <a:pt x="54" y="75"/>
                    <a:pt x="54" y="75"/>
                  </a:cubicBezTo>
                  <a:cubicBezTo>
                    <a:pt x="53" y="72"/>
                    <a:pt x="52" y="69"/>
                    <a:pt x="52" y="66"/>
                  </a:cubicBezTo>
                  <a:close/>
                  <a:moveTo>
                    <a:pt x="51" y="38"/>
                  </a:moveTo>
                  <a:cubicBezTo>
                    <a:pt x="46" y="40"/>
                    <a:pt x="40" y="42"/>
                    <a:pt x="31" y="43"/>
                  </a:cubicBezTo>
                  <a:cubicBezTo>
                    <a:pt x="26" y="44"/>
                    <a:pt x="22" y="44"/>
                    <a:pt x="20" y="45"/>
                  </a:cubicBezTo>
                  <a:cubicBezTo>
                    <a:pt x="18" y="46"/>
                    <a:pt x="16" y="48"/>
                    <a:pt x="15" y="49"/>
                  </a:cubicBezTo>
                  <a:cubicBezTo>
                    <a:pt x="14" y="51"/>
                    <a:pt x="13" y="53"/>
                    <a:pt x="13" y="55"/>
                  </a:cubicBezTo>
                  <a:cubicBezTo>
                    <a:pt x="13" y="58"/>
                    <a:pt x="15" y="61"/>
                    <a:pt x="17" y="63"/>
                  </a:cubicBezTo>
                  <a:cubicBezTo>
                    <a:pt x="20" y="66"/>
                    <a:pt x="23" y="67"/>
                    <a:pt x="28" y="67"/>
                  </a:cubicBezTo>
                  <a:cubicBezTo>
                    <a:pt x="33" y="67"/>
                    <a:pt x="37" y="66"/>
                    <a:pt x="41" y="64"/>
                  </a:cubicBezTo>
                  <a:cubicBezTo>
                    <a:pt x="44" y="62"/>
                    <a:pt x="47" y="59"/>
                    <a:pt x="49" y="55"/>
                  </a:cubicBezTo>
                  <a:cubicBezTo>
                    <a:pt x="50" y="52"/>
                    <a:pt x="51" y="48"/>
                    <a:pt x="51" y="43"/>
                  </a:cubicBezTo>
                  <a:lnTo>
                    <a:pt x="51" y="38"/>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4" name="Freeform 16">
              <a:extLst>
                <a:ext uri="{FF2B5EF4-FFF2-40B4-BE49-F238E27FC236}">
                  <a16:creationId xmlns="" xmlns:a16="http://schemas.microsoft.com/office/drawing/2014/main" id="{643AED59-75CE-48A5-BC76-F1446A6D87BD}"/>
                </a:ext>
              </a:extLst>
            </p:cNvPr>
            <p:cNvSpPr>
              <a:spLocks noEditPoints="1"/>
            </p:cNvSpPr>
            <p:nvPr/>
          </p:nvSpPr>
          <p:spPr bwMode="auto">
            <a:xfrm>
              <a:off x="802026" y="608716"/>
              <a:ext cx="37095" cy="41567"/>
            </a:xfrm>
            <a:custGeom>
              <a:avLst/>
              <a:gdLst>
                <a:gd name="T0" fmla="*/ 0 w 68"/>
                <a:gd name="T1" fmla="*/ 38 h 76"/>
                <a:gd name="T2" fmla="*/ 11 w 68"/>
                <a:gd name="T3" fmla="*/ 8 h 76"/>
                <a:gd name="T4" fmla="*/ 34 w 68"/>
                <a:gd name="T5" fmla="*/ 0 h 76"/>
                <a:gd name="T6" fmla="*/ 59 w 68"/>
                <a:gd name="T7" fmla="*/ 10 h 76"/>
                <a:gd name="T8" fmla="*/ 68 w 68"/>
                <a:gd name="T9" fmla="*/ 37 h 76"/>
                <a:gd name="T10" fmla="*/ 64 w 68"/>
                <a:gd name="T11" fmla="*/ 59 h 76"/>
                <a:gd name="T12" fmla="*/ 52 w 68"/>
                <a:gd name="T13" fmla="*/ 72 h 76"/>
                <a:gd name="T14" fmla="*/ 34 w 68"/>
                <a:gd name="T15" fmla="*/ 76 h 76"/>
                <a:gd name="T16" fmla="*/ 10 w 68"/>
                <a:gd name="T17" fmla="*/ 67 h 76"/>
                <a:gd name="T18" fmla="*/ 0 w 68"/>
                <a:gd name="T19" fmla="*/ 38 h 76"/>
                <a:gd name="T20" fmla="*/ 13 w 68"/>
                <a:gd name="T21" fmla="*/ 38 h 76"/>
                <a:gd name="T22" fmla="*/ 19 w 68"/>
                <a:gd name="T23" fmla="*/ 59 h 76"/>
                <a:gd name="T24" fmla="*/ 34 w 68"/>
                <a:gd name="T25" fmla="*/ 66 h 76"/>
                <a:gd name="T26" fmla="*/ 50 w 68"/>
                <a:gd name="T27" fmla="*/ 59 h 76"/>
                <a:gd name="T28" fmla="*/ 56 w 68"/>
                <a:gd name="T29" fmla="*/ 38 h 76"/>
                <a:gd name="T30" fmla="*/ 50 w 68"/>
                <a:gd name="T31" fmla="*/ 17 h 76"/>
                <a:gd name="T32" fmla="*/ 34 w 68"/>
                <a:gd name="T33" fmla="*/ 10 h 76"/>
                <a:gd name="T34" fmla="*/ 19 w 68"/>
                <a:gd name="T35" fmla="*/ 17 h 76"/>
                <a:gd name="T36" fmla="*/ 13 w 68"/>
                <a:gd name="T37"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76">
                  <a:moveTo>
                    <a:pt x="0" y="38"/>
                  </a:moveTo>
                  <a:cubicBezTo>
                    <a:pt x="0" y="25"/>
                    <a:pt x="4" y="15"/>
                    <a:pt x="11" y="8"/>
                  </a:cubicBezTo>
                  <a:cubicBezTo>
                    <a:pt x="18" y="3"/>
                    <a:pt x="25" y="0"/>
                    <a:pt x="34" y="0"/>
                  </a:cubicBezTo>
                  <a:cubicBezTo>
                    <a:pt x="44" y="0"/>
                    <a:pt x="53" y="4"/>
                    <a:pt x="59" y="10"/>
                  </a:cubicBezTo>
                  <a:cubicBezTo>
                    <a:pt x="65" y="17"/>
                    <a:pt x="68" y="26"/>
                    <a:pt x="68" y="37"/>
                  </a:cubicBezTo>
                  <a:cubicBezTo>
                    <a:pt x="68" y="47"/>
                    <a:pt x="67" y="54"/>
                    <a:pt x="64" y="59"/>
                  </a:cubicBezTo>
                  <a:cubicBezTo>
                    <a:pt x="61" y="65"/>
                    <a:pt x="57" y="69"/>
                    <a:pt x="52" y="72"/>
                  </a:cubicBezTo>
                  <a:cubicBezTo>
                    <a:pt x="47" y="75"/>
                    <a:pt x="41" y="76"/>
                    <a:pt x="34" y="76"/>
                  </a:cubicBezTo>
                  <a:cubicBezTo>
                    <a:pt x="24" y="76"/>
                    <a:pt x="16" y="73"/>
                    <a:pt x="10" y="67"/>
                  </a:cubicBezTo>
                  <a:cubicBezTo>
                    <a:pt x="3" y="60"/>
                    <a:pt x="0" y="51"/>
                    <a:pt x="0" y="38"/>
                  </a:cubicBezTo>
                  <a:close/>
                  <a:moveTo>
                    <a:pt x="13" y="38"/>
                  </a:moveTo>
                  <a:cubicBezTo>
                    <a:pt x="13" y="48"/>
                    <a:pt x="15" y="55"/>
                    <a:pt x="19" y="59"/>
                  </a:cubicBezTo>
                  <a:cubicBezTo>
                    <a:pt x="23" y="64"/>
                    <a:pt x="28" y="66"/>
                    <a:pt x="34" y="66"/>
                  </a:cubicBezTo>
                  <a:cubicBezTo>
                    <a:pt x="40" y="66"/>
                    <a:pt x="46" y="64"/>
                    <a:pt x="50" y="59"/>
                  </a:cubicBezTo>
                  <a:cubicBezTo>
                    <a:pt x="54" y="55"/>
                    <a:pt x="56" y="47"/>
                    <a:pt x="56" y="38"/>
                  </a:cubicBezTo>
                  <a:cubicBezTo>
                    <a:pt x="56" y="29"/>
                    <a:pt x="54" y="22"/>
                    <a:pt x="50" y="17"/>
                  </a:cubicBezTo>
                  <a:cubicBezTo>
                    <a:pt x="45" y="13"/>
                    <a:pt x="40" y="10"/>
                    <a:pt x="34" y="10"/>
                  </a:cubicBezTo>
                  <a:cubicBezTo>
                    <a:pt x="28" y="10"/>
                    <a:pt x="23" y="13"/>
                    <a:pt x="19" y="17"/>
                  </a:cubicBezTo>
                  <a:cubicBezTo>
                    <a:pt x="15" y="22"/>
                    <a:pt x="13" y="29"/>
                    <a:pt x="13" y="3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5" name="Freeform 17">
              <a:extLst>
                <a:ext uri="{FF2B5EF4-FFF2-40B4-BE49-F238E27FC236}">
                  <a16:creationId xmlns="" xmlns:a16="http://schemas.microsoft.com/office/drawing/2014/main" id="{1216C8ED-F269-43FF-8393-13F5CBEF5D4B}"/>
                </a:ext>
              </a:extLst>
            </p:cNvPr>
            <p:cNvSpPr>
              <a:spLocks/>
            </p:cNvSpPr>
            <p:nvPr/>
          </p:nvSpPr>
          <p:spPr bwMode="auto">
            <a:xfrm>
              <a:off x="848066" y="608716"/>
              <a:ext cx="53932" cy="41041"/>
            </a:xfrm>
            <a:custGeom>
              <a:avLst/>
              <a:gdLst>
                <a:gd name="T0" fmla="*/ 0 w 99"/>
                <a:gd name="T1" fmla="*/ 75 h 75"/>
                <a:gd name="T2" fmla="*/ 0 w 99"/>
                <a:gd name="T3" fmla="*/ 2 h 75"/>
                <a:gd name="T4" fmla="*/ 11 w 99"/>
                <a:gd name="T5" fmla="*/ 2 h 75"/>
                <a:gd name="T6" fmla="*/ 11 w 99"/>
                <a:gd name="T7" fmla="*/ 12 h 75"/>
                <a:gd name="T8" fmla="*/ 20 w 99"/>
                <a:gd name="T9" fmla="*/ 4 h 75"/>
                <a:gd name="T10" fmla="*/ 33 w 99"/>
                <a:gd name="T11" fmla="*/ 0 h 75"/>
                <a:gd name="T12" fmla="*/ 46 w 99"/>
                <a:gd name="T13" fmla="*/ 4 h 75"/>
                <a:gd name="T14" fmla="*/ 54 w 99"/>
                <a:gd name="T15" fmla="*/ 13 h 75"/>
                <a:gd name="T16" fmla="*/ 76 w 99"/>
                <a:gd name="T17" fmla="*/ 0 h 75"/>
                <a:gd name="T18" fmla="*/ 93 w 99"/>
                <a:gd name="T19" fmla="*/ 6 h 75"/>
                <a:gd name="T20" fmla="*/ 99 w 99"/>
                <a:gd name="T21" fmla="*/ 25 h 75"/>
                <a:gd name="T22" fmla="*/ 99 w 99"/>
                <a:gd name="T23" fmla="*/ 75 h 75"/>
                <a:gd name="T24" fmla="*/ 86 w 99"/>
                <a:gd name="T25" fmla="*/ 75 h 75"/>
                <a:gd name="T26" fmla="*/ 86 w 99"/>
                <a:gd name="T27" fmla="*/ 29 h 75"/>
                <a:gd name="T28" fmla="*/ 85 w 99"/>
                <a:gd name="T29" fmla="*/ 18 h 75"/>
                <a:gd name="T30" fmla="*/ 81 w 99"/>
                <a:gd name="T31" fmla="*/ 13 h 75"/>
                <a:gd name="T32" fmla="*/ 73 w 99"/>
                <a:gd name="T33" fmla="*/ 11 h 75"/>
                <a:gd name="T34" fmla="*/ 61 w 99"/>
                <a:gd name="T35" fmla="*/ 16 h 75"/>
                <a:gd name="T36" fmla="*/ 56 w 99"/>
                <a:gd name="T37" fmla="*/ 32 h 75"/>
                <a:gd name="T38" fmla="*/ 56 w 99"/>
                <a:gd name="T39" fmla="*/ 75 h 75"/>
                <a:gd name="T40" fmla="*/ 43 w 99"/>
                <a:gd name="T41" fmla="*/ 75 h 75"/>
                <a:gd name="T42" fmla="*/ 43 w 99"/>
                <a:gd name="T43" fmla="*/ 27 h 75"/>
                <a:gd name="T44" fmla="*/ 40 w 99"/>
                <a:gd name="T45" fmla="*/ 15 h 75"/>
                <a:gd name="T46" fmla="*/ 30 w 99"/>
                <a:gd name="T47" fmla="*/ 11 h 75"/>
                <a:gd name="T48" fmla="*/ 21 w 99"/>
                <a:gd name="T49" fmla="*/ 14 h 75"/>
                <a:gd name="T50" fmla="*/ 14 w 99"/>
                <a:gd name="T51" fmla="*/ 22 h 75"/>
                <a:gd name="T52" fmla="*/ 12 w 99"/>
                <a:gd name="T53" fmla="*/ 37 h 75"/>
                <a:gd name="T54" fmla="*/ 12 w 99"/>
                <a:gd name="T55" fmla="*/ 75 h 75"/>
                <a:gd name="T56" fmla="*/ 0 w 99"/>
                <a:gd name="T5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75">
                  <a:moveTo>
                    <a:pt x="0" y="75"/>
                  </a:moveTo>
                  <a:cubicBezTo>
                    <a:pt x="0" y="2"/>
                    <a:pt x="0" y="2"/>
                    <a:pt x="0" y="2"/>
                  </a:cubicBezTo>
                  <a:cubicBezTo>
                    <a:pt x="11" y="2"/>
                    <a:pt x="11" y="2"/>
                    <a:pt x="11" y="2"/>
                  </a:cubicBezTo>
                  <a:cubicBezTo>
                    <a:pt x="11" y="12"/>
                    <a:pt x="11" y="12"/>
                    <a:pt x="11" y="12"/>
                  </a:cubicBezTo>
                  <a:cubicBezTo>
                    <a:pt x="13" y="9"/>
                    <a:pt x="16" y="6"/>
                    <a:pt x="20" y="4"/>
                  </a:cubicBezTo>
                  <a:cubicBezTo>
                    <a:pt x="24" y="1"/>
                    <a:pt x="28" y="0"/>
                    <a:pt x="33" y="0"/>
                  </a:cubicBezTo>
                  <a:cubicBezTo>
                    <a:pt x="39" y="0"/>
                    <a:pt x="43" y="1"/>
                    <a:pt x="46" y="4"/>
                  </a:cubicBezTo>
                  <a:cubicBezTo>
                    <a:pt x="50" y="6"/>
                    <a:pt x="52" y="9"/>
                    <a:pt x="54" y="13"/>
                  </a:cubicBezTo>
                  <a:cubicBezTo>
                    <a:pt x="59" y="5"/>
                    <a:pt x="67" y="0"/>
                    <a:pt x="76" y="0"/>
                  </a:cubicBezTo>
                  <a:cubicBezTo>
                    <a:pt x="83" y="0"/>
                    <a:pt x="89" y="2"/>
                    <a:pt x="93" y="6"/>
                  </a:cubicBezTo>
                  <a:cubicBezTo>
                    <a:pt x="97" y="10"/>
                    <a:pt x="99" y="16"/>
                    <a:pt x="99" y="25"/>
                  </a:cubicBezTo>
                  <a:cubicBezTo>
                    <a:pt x="99" y="75"/>
                    <a:pt x="99" y="75"/>
                    <a:pt x="99" y="75"/>
                  </a:cubicBezTo>
                  <a:cubicBezTo>
                    <a:pt x="86" y="75"/>
                    <a:pt x="86" y="75"/>
                    <a:pt x="86" y="75"/>
                  </a:cubicBezTo>
                  <a:cubicBezTo>
                    <a:pt x="86" y="29"/>
                    <a:pt x="86" y="29"/>
                    <a:pt x="86" y="29"/>
                  </a:cubicBezTo>
                  <a:cubicBezTo>
                    <a:pt x="86" y="24"/>
                    <a:pt x="86" y="20"/>
                    <a:pt x="85" y="18"/>
                  </a:cubicBezTo>
                  <a:cubicBezTo>
                    <a:pt x="84" y="16"/>
                    <a:pt x="83" y="14"/>
                    <a:pt x="81" y="13"/>
                  </a:cubicBezTo>
                  <a:cubicBezTo>
                    <a:pt x="79" y="12"/>
                    <a:pt x="76" y="11"/>
                    <a:pt x="73" y="11"/>
                  </a:cubicBezTo>
                  <a:cubicBezTo>
                    <a:pt x="68" y="11"/>
                    <a:pt x="64" y="13"/>
                    <a:pt x="61" y="16"/>
                  </a:cubicBezTo>
                  <a:cubicBezTo>
                    <a:pt x="57" y="19"/>
                    <a:pt x="56" y="25"/>
                    <a:pt x="56" y="32"/>
                  </a:cubicBezTo>
                  <a:cubicBezTo>
                    <a:pt x="56" y="75"/>
                    <a:pt x="56" y="75"/>
                    <a:pt x="56" y="75"/>
                  </a:cubicBezTo>
                  <a:cubicBezTo>
                    <a:pt x="43" y="75"/>
                    <a:pt x="43" y="75"/>
                    <a:pt x="43" y="75"/>
                  </a:cubicBezTo>
                  <a:cubicBezTo>
                    <a:pt x="43" y="27"/>
                    <a:pt x="43" y="27"/>
                    <a:pt x="43" y="27"/>
                  </a:cubicBezTo>
                  <a:cubicBezTo>
                    <a:pt x="43" y="22"/>
                    <a:pt x="42" y="18"/>
                    <a:pt x="40" y="15"/>
                  </a:cubicBezTo>
                  <a:cubicBezTo>
                    <a:pt x="38" y="12"/>
                    <a:pt x="35" y="11"/>
                    <a:pt x="30" y="11"/>
                  </a:cubicBezTo>
                  <a:cubicBezTo>
                    <a:pt x="27" y="11"/>
                    <a:pt x="24" y="12"/>
                    <a:pt x="21" y="14"/>
                  </a:cubicBezTo>
                  <a:cubicBezTo>
                    <a:pt x="18" y="16"/>
                    <a:pt x="16" y="18"/>
                    <a:pt x="14" y="22"/>
                  </a:cubicBezTo>
                  <a:cubicBezTo>
                    <a:pt x="13" y="25"/>
                    <a:pt x="12" y="30"/>
                    <a:pt x="12" y="37"/>
                  </a:cubicBezTo>
                  <a:cubicBezTo>
                    <a:pt x="12" y="75"/>
                    <a:pt x="12" y="75"/>
                    <a:pt x="12" y="75"/>
                  </a:cubicBezTo>
                  <a:lnTo>
                    <a:pt x="0" y="75"/>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6" name="Rectangle 18">
              <a:extLst>
                <a:ext uri="{FF2B5EF4-FFF2-40B4-BE49-F238E27FC236}">
                  <a16:creationId xmlns="" xmlns:a16="http://schemas.microsoft.com/office/drawing/2014/main" id="{BA6D61DD-112D-4239-8441-A6B22EB3D160}"/>
                </a:ext>
              </a:extLst>
            </p:cNvPr>
            <p:cNvSpPr>
              <a:spLocks noChangeArrowheads="1"/>
            </p:cNvSpPr>
            <p:nvPr/>
          </p:nvSpPr>
          <p:spPr bwMode="auto">
            <a:xfrm>
              <a:off x="931726" y="642127"/>
              <a:ext cx="7629" cy="7629"/>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7" name="Freeform 19">
              <a:extLst>
                <a:ext uri="{FF2B5EF4-FFF2-40B4-BE49-F238E27FC236}">
                  <a16:creationId xmlns="" xmlns:a16="http://schemas.microsoft.com/office/drawing/2014/main" id="{BC56304A-958D-49DB-93DE-D198A871CCC8}"/>
                </a:ext>
              </a:extLst>
            </p:cNvPr>
            <p:cNvSpPr>
              <a:spLocks/>
            </p:cNvSpPr>
            <p:nvPr/>
          </p:nvSpPr>
          <p:spPr bwMode="auto">
            <a:xfrm>
              <a:off x="949089" y="608716"/>
              <a:ext cx="34464" cy="41567"/>
            </a:xfrm>
            <a:custGeom>
              <a:avLst/>
              <a:gdLst>
                <a:gd name="T0" fmla="*/ 51 w 63"/>
                <a:gd name="T1" fmla="*/ 48 h 76"/>
                <a:gd name="T2" fmla="*/ 63 w 63"/>
                <a:gd name="T3" fmla="*/ 50 h 76"/>
                <a:gd name="T4" fmla="*/ 53 w 63"/>
                <a:gd name="T5" fmla="*/ 69 h 76"/>
                <a:gd name="T6" fmla="*/ 33 w 63"/>
                <a:gd name="T7" fmla="*/ 76 h 76"/>
                <a:gd name="T8" fmla="*/ 9 w 63"/>
                <a:gd name="T9" fmla="*/ 67 h 76"/>
                <a:gd name="T10" fmla="*/ 0 w 63"/>
                <a:gd name="T11" fmla="*/ 39 h 76"/>
                <a:gd name="T12" fmla="*/ 4 w 63"/>
                <a:gd name="T13" fmla="*/ 18 h 76"/>
                <a:gd name="T14" fmla="*/ 16 w 63"/>
                <a:gd name="T15" fmla="*/ 5 h 76"/>
                <a:gd name="T16" fmla="*/ 33 w 63"/>
                <a:gd name="T17" fmla="*/ 0 h 76"/>
                <a:gd name="T18" fmla="*/ 53 w 63"/>
                <a:gd name="T19" fmla="*/ 6 h 76"/>
                <a:gd name="T20" fmla="*/ 62 w 63"/>
                <a:gd name="T21" fmla="*/ 23 h 76"/>
                <a:gd name="T22" fmla="*/ 50 w 63"/>
                <a:gd name="T23" fmla="*/ 25 h 76"/>
                <a:gd name="T24" fmla="*/ 44 w 63"/>
                <a:gd name="T25" fmla="*/ 14 h 76"/>
                <a:gd name="T26" fmla="*/ 34 w 63"/>
                <a:gd name="T27" fmla="*/ 10 h 76"/>
                <a:gd name="T28" fmla="*/ 19 w 63"/>
                <a:gd name="T29" fmla="*/ 17 h 76"/>
                <a:gd name="T30" fmla="*/ 13 w 63"/>
                <a:gd name="T31" fmla="*/ 38 h 76"/>
                <a:gd name="T32" fmla="*/ 18 w 63"/>
                <a:gd name="T33" fmla="*/ 60 h 76"/>
                <a:gd name="T34" fmla="*/ 33 w 63"/>
                <a:gd name="T35" fmla="*/ 66 h 76"/>
                <a:gd name="T36" fmla="*/ 45 w 63"/>
                <a:gd name="T37" fmla="*/ 62 h 76"/>
                <a:gd name="T38" fmla="*/ 51 w 63"/>
                <a:gd name="T39"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6">
                  <a:moveTo>
                    <a:pt x="51" y="48"/>
                  </a:moveTo>
                  <a:cubicBezTo>
                    <a:pt x="63" y="50"/>
                    <a:pt x="63" y="50"/>
                    <a:pt x="63" y="50"/>
                  </a:cubicBezTo>
                  <a:cubicBezTo>
                    <a:pt x="62" y="58"/>
                    <a:pt x="59" y="65"/>
                    <a:pt x="53" y="69"/>
                  </a:cubicBezTo>
                  <a:cubicBezTo>
                    <a:pt x="48" y="74"/>
                    <a:pt x="41" y="76"/>
                    <a:pt x="33" y="76"/>
                  </a:cubicBezTo>
                  <a:cubicBezTo>
                    <a:pt x="23" y="76"/>
                    <a:pt x="15" y="73"/>
                    <a:pt x="9" y="67"/>
                  </a:cubicBezTo>
                  <a:cubicBezTo>
                    <a:pt x="3" y="60"/>
                    <a:pt x="0" y="51"/>
                    <a:pt x="0" y="39"/>
                  </a:cubicBezTo>
                  <a:cubicBezTo>
                    <a:pt x="0" y="31"/>
                    <a:pt x="1" y="24"/>
                    <a:pt x="4" y="18"/>
                  </a:cubicBezTo>
                  <a:cubicBezTo>
                    <a:pt x="7" y="12"/>
                    <a:pt x="10" y="8"/>
                    <a:pt x="16" y="5"/>
                  </a:cubicBezTo>
                  <a:cubicBezTo>
                    <a:pt x="21" y="2"/>
                    <a:pt x="27" y="0"/>
                    <a:pt x="33" y="0"/>
                  </a:cubicBezTo>
                  <a:cubicBezTo>
                    <a:pt x="41" y="0"/>
                    <a:pt x="48" y="2"/>
                    <a:pt x="53" y="6"/>
                  </a:cubicBezTo>
                  <a:cubicBezTo>
                    <a:pt x="58" y="10"/>
                    <a:pt x="61" y="16"/>
                    <a:pt x="62" y="23"/>
                  </a:cubicBezTo>
                  <a:cubicBezTo>
                    <a:pt x="50" y="25"/>
                    <a:pt x="50" y="25"/>
                    <a:pt x="50" y="25"/>
                  </a:cubicBezTo>
                  <a:cubicBezTo>
                    <a:pt x="49" y="20"/>
                    <a:pt x="47" y="17"/>
                    <a:pt x="44" y="14"/>
                  </a:cubicBezTo>
                  <a:cubicBezTo>
                    <a:pt x="41" y="12"/>
                    <a:pt x="38" y="10"/>
                    <a:pt x="34" y="10"/>
                  </a:cubicBezTo>
                  <a:cubicBezTo>
                    <a:pt x="27" y="10"/>
                    <a:pt x="22" y="13"/>
                    <a:pt x="19" y="17"/>
                  </a:cubicBezTo>
                  <a:cubicBezTo>
                    <a:pt x="15" y="22"/>
                    <a:pt x="13" y="29"/>
                    <a:pt x="13" y="38"/>
                  </a:cubicBezTo>
                  <a:cubicBezTo>
                    <a:pt x="13" y="48"/>
                    <a:pt x="15" y="55"/>
                    <a:pt x="18" y="60"/>
                  </a:cubicBezTo>
                  <a:cubicBezTo>
                    <a:pt x="22" y="64"/>
                    <a:pt x="27" y="66"/>
                    <a:pt x="33" y="66"/>
                  </a:cubicBezTo>
                  <a:cubicBezTo>
                    <a:pt x="38" y="66"/>
                    <a:pt x="42" y="65"/>
                    <a:pt x="45" y="62"/>
                  </a:cubicBezTo>
                  <a:cubicBezTo>
                    <a:pt x="48" y="59"/>
                    <a:pt x="50" y="54"/>
                    <a:pt x="51" y="4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8" name="Freeform 20">
              <a:extLst>
                <a:ext uri="{FF2B5EF4-FFF2-40B4-BE49-F238E27FC236}">
                  <a16:creationId xmlns="" xmlns:a16="http://schemas.microsoft.com/office/drawing/2014/main" id="{D82C5E18-AED9-4A00-9B19-1FC3BC9F6D2C}"/>
                </a:ext>
              </a:extLst>
            </p:cNvPr>
            <p:cNvSpPr>
              <a:spLocks noEditPoints="1"/>
            </p:cNvSpPr>
            <p:nvPr/>
          </p:nvSpPr>
          <p:spPr bwMode="auto">
            <a:xfrm>
              <a:off x="988551" y="608716"/>
              <a:ext cx="37621" cy="41567"/>
            </a:xfrm>
            <a:custGeom>
              <a:avLst/>
              <a:gdLst>
                <a:gd name="T0" fmla="*/ 0 w 69"/>
                <a:gd name="T1" fmla="*/ 38 h 76"/>
                <a:gd name="T2" fmla="*/ 12 w 69"/>
                <a:gd name="T3" fmla="*/ 8 h 76"/>
                <a:gd name="T4" fmla="*/ 35 w 69"/>
                <a:gd name="T5" fmla="*/ 0 h 76"/>
                <a:gd name="T6" fmla="*/ 59 w 69"/>
                <a:gd name="T7" fmla="*/ 10 h 76"/>
                <a:gd name="T8" fmla="*/ 69 w 69"/>
                <a:gd name="T9" fmla="*/ 37 h 76"/>
                <a:gd name="T10" fmla="*/ 64 w 69"/>
                <a:gd name="T11" fmla="*/ 59 h 76"/>
                <a:gd name="T12" fmla="*/ 52 w 69"/>
                <a:gd name="T13" fmla="*/ 72 h 76"/>
                <a:gd name="T14" fmla="*/ 35 w 69"/>
                <a:gd name="T15" fmla="*/ 76 h 76"/>
                <a:gd name="T16" fmla="*/ 10 w 69"/>
                <a:gd name="T17" fmla="*/ 67 h 76"/>
                <a:gd name="T18" fmla="*/ 0 w 69"/>
                <a:gd name="T19" fmla="*/ 38 h 76"/>
                <a:gd name="T20" fmla="*/ 13 w 69"/>
                <a:gd name="T21" fmla="*/ 38 h 76"/>
                <a:gd name="T22" fmla="*/ 19 w 69"/>
                <a:gd name="T23" fmla="*/ 59 h 76"/>
                <a:gd name="T24" fmla="*/ 35 w 69"/>
                <a:gd name="T25" fmla="*/ 66 h 76"/>
                <a:gd name="T26" fmla="*/ 50 w 69"/>
                <a:gd name="T27" fmla="*/ 59 h 76"/>
                <a:gd name="T28" fmla="*/ 56 w 69"/>
                <a:gd name="T29" fmla="*/ 38 h 76"/>
                <a:gd name="T30" fmla="*/ 50 w 69"/>
                <a:gd name="T31" fmla="*/ 17 h 76"/>
                <a:gd name="T32" fmla="*/ 35 w 69"/>
                <a:gd name="T33" fmla="*/ 10 h 76"/>
                <a:gd name="T34" fmla="*/ 19 w 69"/>
                <a:gd name="T35" fmla="*/ 17 h 76"/>
                <a:gd name="T36" fmla="*/ 13 w 69"/>
                <a:gd name="T37"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76">
                  <a:moveTo>
                    <a:pt x="0" y="38"/>
                  </a:moveTo>
                  <a:cubicBezTo>
                    <a:pt x="0" y="25"/>
                    <a:pt x="4" y="15"/>
                    <a:pt x="12" y="8"/>
                  </a:cubicBezTo>
                  <a:cubicBezTo>
                    <a:pt x="18" y="3"/>
                    <a:pt x="26" y="0"/>
                    <a:pt x="35" y="0"/>
                  </a:cubicBezTo>
                  <a:cubicBezTo>
                    <a:pt x="45" y="0"/>
                    <a:pt x="53" y="4"/>
                    <a:pt x="59" y="10"/>
                  </a:cubicBezTo>
                  <a:cubicBezTo>
                    <a:pt x="66" y="17"/>
                    <a:pt x="69" y="26"/>
                    <a:pt x="69" y="37"/>
                  </a:cubicBezTo>
                  <a:cubicBezTo>
                    <a:pt x="69" y="47"/>
                    <a:pt x="67" y="54"/>
                    <a:pt x="64" y="59"/>
                  </a:cubicBezTo>
                  <a:cubicBezTo>
                    <a:pt x="62" y="65"/>
                    <a:pt x="58" y="69"/>
                    <a:pt x="52" y="72"/>
                  </a:cubicBezTo>
                  <a:cubicBezTo>
                    <a:pt x="47" y="75"/>
                    <a:pt x="41" y="76"/>
                    <a:pt x="35" y="76"/>
                  </a:cubicBezTo>
                  <a:cubicBezTo>
                    <a:pt x="24" y="76"/>
                    <a:pt x="16" y="73"/>
                    <a:pt x="10" y="67"/>
                  </a:cubicBezTo>
                  <a:cubicBezTo>
                    <a:pt x="4" y="60"/>
                    <a:pt x="0" y="51"/>
                    <a:pt x="0" y="38"/>
                  </a:cubicBezTo>
                  <a:close/>
                  <a:moveTo>
                    <a:pt x="13" y="38"/>
                  </a:moveTo>
                  <a:cubicBezTo>
                    <a:pt x="13" y="48"/>
                    <a:pt x="15" y="55"/>
                    <a:pt x="19" y="59"/>
                  </a:cubicBezTo>
                  <a:cubicBezTo>
                    <a:pt x="23" y="64"/>
                    <a:pt x="28" y="66"/>
                    <a:pt x="35" y="66"/>
                  </a:cubicBezTo>
                  <a:cubicBezTo>
                    <a:pt x="41" y="66"/>
                    <a:pt x="46" y="64"/>
                    <a:pt x="50" y="59"/>
                  </a:cubicBezTo>
                  <a:cubicBezTo>
                    <a:pt x="54" y="55"/>
                    <a:pt x="56" y="47"/>
                    <a:pt x="56" y="38"/>
                  </a:cubicBezTo>
                  <a:cubicBezTo>
                    <a:pt x="56" y="29"/>
                    <a:pt x="54" y="22"/>
                    <a:pt x="50" y="17"/>
                  </a:cubicBezTo>
                  <a:cubicBezTo>
                    <a:pt x="46" y="13"/>
                    <a:pt x="41" y="10"/>
                    <a:pt x="35" y="10"/>
                  </a:cubicBezTo>
                  <a:cubicBezTo>
                    <a:pt x="28" y="10"/>
                    <a:pt x="23" y="13"/>
                    <a:pt x="19" y="17"/>
                  </a:cubicBezTo>
                  <a:cubicBezTo>
                    <a:pt x="15" y="22"/>
                    <a:pt x="13" y="29"/>
                    <a:pt x="13" y="3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9" name="Freeform 21">
              <a:extLst>
                <a:ext uri="{FF2B5EF4-FFF2-40B4-BE49-F238E27FC236}">
                  <a16:creationId xmlns="" xmlns:a16="http://schemas.microsoft.com/office/drawing/2014/main" id="{B065832F-124E-41AB-B1E9-F3B66C713F05}"/>
                </a:ext>
              </a:extLst>
            </p:cNvPr>
            <p:cNvSpPr>
              <a:spLocks/>
            </p:cNvSpPr>
            <p:nvPr/>
          </p:nvSpPr>
          <p:spPr bwMode="auto">
            <a:xfrm>
              <a:off x="1034065" y="608716"/>
              <a:ext cx="53932" cy="41041"/>
            </a:xfrm>
            <a:custGeom>
              <a:avLst/>
              <a:gdLst>
                <a:gd name="T0" fmla="*/ 0 w 99"/>
                <a:gd name="T1" fmla="*/ 75 h 75"/>
                <a:gd name="T2" fmla="*/ 0 w 99"/>
                <a:gd name="T3" fmla="*/ 2 h 75"/>
                <a:gd name="T4" fmla="*/ 11 w 99"/>
                <a:gd name="T5" fmla="*/ 2 h 75"/>
                <a:gd name="T6" fmla="*/ 11 w 99"/>
                <a:gd name="T7" fmla="*/ 12 h 75"/>
                <a:gd name="T8" fmla="*/ 21 w 99"/>
                <a:gd name="T9" fmla="*/ 4 h 75"/>
                <a:gd name="T10" fmla="*/ 34 w 99"/>
                <a:gd name="T11" fmla="*/ 0 h 75"/>
                <a:gd name="T12" fmla="*/ 47 w 99"/>
                <a:gd name="T13" fmla="*/ 4 h 75"/>
                <a:gd name="T14" fmla="*/ 54 w 99"/>
                <a:gd name="T15" fmla="*/ 13 h 75"/>
                <a:gd name="T16" fmla="*/ 77 w 99"/>
                <a:gd name="T17" fmla="*/ 0 h 75"/>
                <a:gd name="T18" fmla="*/ 93 w 99"/>
                <a:gd name="T19" fmla="*/ 6 h 75"/>
                <a:gd name="T20" fmla="*/ 99 w 99"/>
                <a:gd name="T21" fmla="*/ 25 h 75"/>
                <a:gd name="T22" fmla="*/ 99 w 99"/>
                <a:gd name="T23" fmla="*/ 75 h 75"/>
                <a:gd name="T24" fmla="*/ 87 w 99"/>
                <a:gd name="T25" fmla="*/ 75 h 75"/>
                <a:gd name="T26" fmla="*/ 87 w 99"/>
                <a:gd name="T27" fmla="*/ 29 h 75"/>
                <a:gd name="T28" fmla="*/ 86 w 99"/>
                <a:gd name="T29" fmla="*/ 18 h 75"/>
                <a:gd name="T30" fmla="*/ 81 w 99"/>
                <a:gd name="T31" fmla="*/ 13 h 75"/>
                <a:gd name="T32" fmla="*/ 74 w 99"/>
                <a:gd name="T33" fmla="*/ 11 h 75"/>
                <a:gd name="T34" fmla="*/ 61 w 99"/>
                <a:gd name="T35" fmla="*/ 16 h 75"/>
                <a:gd name="T36" fmla="*/ 56 w 99"/>
                <a:gd name="T37" fmla="*/ 32 h 75"/>
                <a:gd name="T38" fmla="*/ 56 w 99"/>
                <a:gd name="T39" fmla="*/ 75 h 75"/>
                <a:gd name="T40" fmla="*/ 44 w 99"/>
                <a:gd name="T41" fmla="*/ 75 h 75"/>
                <a:gd name="T42" fmla="*/ 44 w 99"/>
                <a:gd name="T43" fmla="*/ 27 h 75"/>
                <a:gd name="T44" fmla="*/ 41 w 99"/>
                <a:gd name="T45" fmla="*/ 15 h 75"/>
                <a:gd name="T46" fmla="*/ 31 w 99"/>
                <a:gd name="T47" fmla="*/ 11 h 75"/>
                <a:gd name="T48" fmla="*/ 21 w 99"/>
                <a:gd name="T49" fmla="*/ 14 h 75"/>
                <a:gd name="T50" fmla="*/ 15 w 99"/>
                <a:gd name="T51" fmla="*/ 22 h 75"/>
                <a:gd name="T52" fmla="*/ 13 w 99"/>
                <a:gd name="T53" fmla="*/ 37 h 75"/>
                <a:gd name="T54" fmla="*/ 13 w 99"/>
                <a:gd name="T55" fmla="*/ 75 h 75"/>
                <a:gd name="T56" fmla="*/ 0 w 99"/>
                <a:gd name="T5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75">
                  <a:moveTo>
                    <a:pt x="0" y="75"/>
                  </a:moveTo>
                  <a:cubicBezTo>
                    <a:pt x="0" y="2"/>
                    <a:pt x="0" y="2"/>
                    <a:pt x="0" y="2"/>
                  </a:cubicBezTo>
                  <a:cubicBezTo>
                    <a:pt x="11" y="2"/>
                    <a:pt x="11" y="2"/>
                    <a:pt x="11" y="2"/>
                  </a:cubicBezTo>
                  <a:cubicBezTo>
                    <a:pt x="11" y="12"/>
                    <a:pt x="11" y="12"/>
                    <a:pt x="11" y="12"/>
                  </a:cubicBezTo>
                  <a:cubicBezTo>
                    <a:pt x="14" y="9"/>
                    <a:pt x="17" y="6"/>
                    <a:pt x="21" y="4"/>
                  </a:cubicBezTo>
                  <a:cubicBezTo>
                    <a:pt x="24" y="1"/>
                    <a:pt x="29" y="0"/>
                    <a:pt x="34" y="0"/>
                  </a:cubicBezTo>
                  <a:cubicBezTo>
                    <a:pt x="39" y="0"/>
                    <a:pt x="43" y="1"/>
                    <a:pt x="47" y="4"/>
                  </a:cubicBezTo>
                  <a:cubicBezTo>
                    <a:pt x="50" y="6"/>
                    <a:pt x="53" y="9"/>
                    <a:pt x="54" y="13"/>
                  </a:cubicBezTo>
                  <a:cubicBezTo>
                    <a:pt x="60" y="5"/>
                    <a:pt x="67" y="0"/>
                    <a:pt x="77" y="0"/>
                  </a:cubicBezTo>
                  <a:cubicBezTo>
                    <a:pt x="84" y="0"/>
                    <a:pt x="89" y="2"/>
                    <a:pt x="93" y="6"/>
                  </a:cubicBezTo>
                  <a:cubicBezTo>
                    <a:pt x="97" y="10"/>
                    <a:pt x="99" y="16"/>
                    <a:pt x="99" y="25"/>
                  </a:cubicBezTo>
                  <a:cubicBezTo>
                    <a:pt x="99" y="75"/>
                    <a:pt x="99" y="75"/>
                    <a:pt x="99" y="75"/>
                  </a:cubicBezTo>
                  <a:cubicBezTo>
                    <a:pt x="87" y="75"/>
                    <a:pt x="87" y="75"/>
                    <a:pt x="87" y="75"/>
                  </a:cubicBezTo>
                  <a:cubicBezTo>
                    <a:pt x="87" y="29"/>
                    <a:pt x="87" y="29"/>
                    <a:pt x="87" y="29"/>
                  </a:cubicBezTo>
                  <a:cubicBezTo>
                    <a:pt x="87" y="24"/>
                    <a:pt x="86" y="20"/>
                    <a:pt x="86" y="18"/>
                  </a:cubicBezTo>
                  <a:cubicBezTo>
                    <a:pt x="85" y="16"/>
                    <a:pt x="83" y="14"/>
                    <a:pt x="81" y="13"/>
                  </a:cubicBezTo>
                  <a:cubicBezTo>
                    <a:pt x="79" y="12"/>
                    <a:pt x="77" y="11"/>
                    <a:pt x="74" y="11"/>
                  </a:cubicBezTo>
                  <a:cubicBezTo>
                    <a:pt x="69" y="11"/>
                    <a:pt x="64" y="13"/>
                    <a:pt x="61" y="16"/>
                  </a:cubicBezTo>
                  <a:cubicBezTo>
                    <a:pt x="58" y="19"/>
                    <a:pt x="56" y="25"/>
                    <a:pt x="56" y="32"/>
                  </a:cubicBezTo>
                  <a:cubicBezTo>
                    <a:pt x="56" y="75"/>
                    <a:pt x="56" y="75"/>
                    <a:pt x="56" y="75"/>
                  </a:cubicBezTo>
                  <a:cubicBezTo>
                    <a:pt x="44" y="75"/>
                    <a:pt x="44" y="75"/>
                    <a:pt x="44" y="75"/>
                  </a:cubicBezTo>
                  <a:cubicBezTo>
                    <a:pt x="44" y="27"/>
                    <a:pt x="44" y="27"/>
                    <a:pt x="44" y="27"/>
                  </a:cubicBezTo>
                  <a:cubicBezTo>
                    <a:pt x="44" y="22"/>
                    <a:pt x="43" y="18"/>
                    <a:pt x="41" y="15"/>
                  </a:cubicBezTo>
                  <a:cubicBezTo>
                    <a:pt x="39" y="12"/>
                    <a:pt x="35" y="11"/>
                    <a:pt x="31" y="11"/>
                  </a:cubicBezTo>
                  <a:cubicBezTo>
                    <a:pt x="27" y="11"/>
                    <a:pt x="24" y="12"/>
                    <a:pt x="21" y="14"/>
                  </a:cubicBezTo>
                  <a:cubicBezTo>
                    <a:pt x="18" y="16"/>
                    <a:pt x="16" y="18"/>
                    <a:pt x="15" y="22"/>
                  </a:cubicBezTo>
                  <a:cubicBezTo>
                    <a:pt x="13" y="25"/>
                    <a:pt x="13" y="30"/>
                    <a:pt x="13" y="37"/>
                  </a:cubicBezTo>
                  <a:cubicBezTo>
                    <a:pt x="13" y="75"/>
                    <a:pt x="13" y="75"/>
                    <a:pt x="13" y="75"/>
                  </a:cubicBezTo>
                  <a:lnTo>
                    <a:pt x="0" y="75"/>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0" name="Rectangle 22">
              <a:extLst>
                <a:ext uri="{FF2B5EF4-FFF2-40B4-BE49-F238E27FC236}">
                  <a16:creationId xmlns="" xmlns:a16="http://schemas.microsoft.com/office/drawing/2014/main" id="{4B739410-C848-4044-8069-DBF2C5E70889}"/>
                </a:ext>
              </a:extLst>
            </p:cNvPr>
            <p:cNvSpPr>
              <a:spLocks noChangeArrowheads="1"/>
            </p:cNvSpPr>
            <p:nvPr/>
          </p:nvSpPr>
          <p:spPr bwMode="auto">
            <a:xfrm>
              <a:off x="912521" y="608716"/>
              <a:ext cx="6577" cy="41041"/>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pic>
        <p:nvPicPr>
          <p:cNvPr id="7" name="图片 6">
            <a:extLst>
              <a:ext uri="{FF2B5EF4-FFF2-40B4-BE49-F238E27FC236}">
                <a16:creationId xmlns="" xmlns:a16="http://schemas.microsoft.com/office/drawing/2014/main" id="{DE16A505-C1B1-40B0-81DA-649DF08A35C9}"/>
              </a:ext>
            </a:extLst>
          </p:cNvPr>
          <p:cNvPicPr>
            <a:picLocks noChangeAspect="1"/>
          </p:cNvPicPr>
          <p:nvPr/>
        </p:nvPicPr>
        <p:blipFill>
          <a:blip r:embed="rId4"/>
          <a:stretch>
            <a:fillRect/>
          </a:stretch>
        </p:blipFill>
        <p:spPr>
          <a:xfrm>
            <a:off x="1191125" y="130029"/>
            <a:ext cx="9254530" cy="4962574"/>
          </a:xfrm>
          <a:prstGeom prst="rect">
            <a:avLst/>
          </a:prstGeom>
        </p:spPr>
      </p:pic>
      <p:sp>
        <p:nvSpPr>
          <p:cNvPr id="2" name="文本框 1"/>
          <p:cNvSpPr txBox="1"/>
          <p:nvPr/>
        </p:nvSpPr>
        <p:spPr>
          <a:xfrm>
            <a:off x="3385751" y="3772930"/>
            <a:ext cx="3138617" cy="646331"/>
          </a:xfrm>
          <a:prstGeom prst="rect">
            <a:avLst/>
          </a:prstGeom>
          <a:noFill/>
        </p:spPr>
        <p:txBody>
          <a:bodyPr wrap="square" rtlCol="0">
            <a:spAutoFit/>
          </a:bodyPr>
          <a:lstStyle/>
          <a:p>
            <a:pPr algn="ctr"/>
            <a:r>
              <a:rPr lang="zh-CN" altLang="en-US" dirty="0"/>
              <a:t>汇报人： 千库网    </a:t>
            </a:r>
            <a:endParaRPr lang="en-US" altLang="zh-CN" dirty="0" smtClean="0"/>
          </a:p>
          <a:p>
            <a:pPr algn="ctr"/>
            <a:r>
              <a:rPr lang="zh-CN" altLang="en-US" dirty="0" smtClean="0"/>
              <a:t>汇报</a:t>
            </a:r>
            <a:r>
              <a:rPr lang="zh-CN" altLang="en-US" dirty="0"/>
              <a:t>时间：</a:t>
            </a:r>
            <a:r>
              <a:rPr lang="en-US" altLang="zh-CN" dirty="0"/>
              <a:t>XX</a:t>
            </a:r>
            <a:r>
              <a:rPr lang="zh-CN" altLang="en-US" dirty="0"/>
              <a:t>年</a:t>
            </a:r>
            <a:r>
              <a:rPr lang="en-US" altLang="zh-CN" dirty="0"/>
              <a:t>XX</a:t>
            </a:r>
            <a:r>
              <a:rPr lang="zh-CN" altLang="en-US" dirty="0"/>
              <a:t>月</a:t>
            </a:r>
          </a:p>
        </p:txBody>
      </p:sp>
    </p:spTree>
    <p:extLst>
      <p:ext uri="{BB962C8B-B14F-4D97-AF65-F5344CB8AC3E}">
        <p14:creationId xmlns:p14="http://schemas.microsoft.com/office/powerpoint/2010/main" val="161656260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男士, 人员, 墙壁, 室内&#10;&#10;已生成极高可信度的说明">
            <a:extLst>
              <a:ext uri="{FF2B5EF4-FFF2-40B4-BE49-F238E27FC236}">
                <a16:creationId xmlns="" xmlns:a16="http://schemas.microsoft.com/office/drawing/2014/main" id="{67973E1C-3A2F-4D6A-9CF0-1A19CC4B99D1}"/>
              </a:ext>
            </a:extLst>
          </p:cNvPr>
          <p:cNvPicPr>
            <a:picLocks noChangeAspect="1"/>
          </p:cNvPicPr>
          <p:nvPr/>
        </p:nvPicPr>
        <p:blipFill rotWithShape="1">
          <a:blip r:embed="rId3">
            <a:extLst>
              <a:ext uri="{28A0092B-C50C-407E-A947-70E740481C1C}">
                <a14:useLocalDpi xmlns:a14="http://schemas.microsoft.com/office/drawing/2010/main" val="0"/>
              </a:ext>
            </a:extLst>
          </a:blip>
          <a:srcRect l="617" r="617"/>
          <a:stretch/>
        </p:blipFill>
        <p:spPr>
          <a:xfrm>
            <a:off x="0" y="1"/>
            <a:ext cx="12192000" cy="6858000"/>
          </a:xfrm>
          <a:prstGeom prst="rect">
            <a:avLst/>
          </a:prstGeom>
        </p:spPr>
      </p:pic>
      <p:sp>
        <p:nvSpPr>
          <p:cNvPr id="4" name="矩形 3">
            <a:extLst>
              <a:ext uri="{FF2B5EF4-FFF2-40B4-BE49-F238E27FC236}">
                <a16:creationId xmlns="" xmlns:a16="http://schemas.microsoft.com/office/drawing/2014/main" id="{706939AF-818C-4D37-9CC4-FA03062CDB73}"/>
              </a:ext>
            </a:extLst>
          </p:cNvPr>
          <p:cNvSpPr/>
          <p:nvPr/>
        </p:nvSpPr>
        <p:spPr>
          <a:xfrm>
            <a:off x="1093468" y="1288984"/>
            <a:ext cx="3954786" cy="1384995"/>
          </a:xfrm>
          <a:prstGeom prst="rect">
            <a:avLst/>
          </a:prstGeom>
        </p:spPr>
        <p:txBody>
          <a:bodyPr wrap="square" anchor="ctr">
            <a:spAutoFit/>
          </a:bodyPr>
          <a:lstStyle/>
          <a:p>
            <a:pPr algn="ctr">
              <a:lnSpc>
                <a:spcPct val="150000"/>
              </a:lnSpc>
            </a:pPr>
            <a:r>
              <a:rPr lang="zh-CN" altLang="en-US" sz="2800" dirty="0">
                <a:solidFill>
                  <a:schemeClr val="bg1"/>
                </a:solidFill>
              </a:rPr>
              <a:t>“物质”越少，“人</a:t>
            </a:r>
            <a:endParaRPr lang="en-US" altLang="zh-CN" sz="2800" dirty="0">
              <a:solidFill>
                <a:schemeClr val="bg1"/>
              </a:solidFill>
            </a:endParaRPr>
          </a:p>
          <a:p>
            <a:pPr algn="ctr">
              <a:lnSpc>
                <a:spcPct val="150000"/>
              </a:lnSpc>
            </a:pPr>
            <a:r>
              <a:rPr lang="zh-CN" altLang="en-US" sz="2800" dirty="0">
                <a:solidFill>
                  <a:schemeClr val="bg1"/>
                </a:solidFill>
              </a:rPr>
              <a:t>性”越多</a:t>
            </a:r>
          </a:p>
        </p:txBody>
      </p:sp>
      <p:sp>
        <p:nvSpPr>
          <p:cNvPr id="5" name="矩形 4">
            <a:extLst>
              <a:ext uri="{FF2B5EF4-FFF2-40B4-BE49-F238E27FC236}">
                <a16:creationId xmlns="" xmlns:a16="http://schemas.microsoft.com/office/drawing/2014/main" id="{2CF66E56-0C36-4F13-9220-CEC6E2CA6A9C}"/>
              </a:ext>
            </a:extLst>
          </p:cNvPr>
          <p:cNvSpPr/>
          <p:nvPr/>
        </p:nvSpPr>
        <p:spPr>
          <a:xfrm>
            <a:off x="1227077" y="2935138"/>
            <a:ext cx="3687568" cy="600164"/>
          </a:xfrm>
          <a:prstGeom prst="rect">
            <a:avLst/>
          </a:prstGeom>
        </p:spPr>
        <p:txBody>
          <a:bodyPr wrap="square" anchor="ctr">
            <a:spAutoFit/>
          </a:bodyPr>
          <a:lstStyle/>
          <a:p>
            <a:pPr algn="ctr">
              <a:lnSpc>
                <a:spcPct val="150000"/>
              </a:lnSpc>
            </a:pPr>
            <a:r>
              <a:rPr lang="zh-CN" altLang="en-US" sz="1200" dirty="0">
                <a:solidFill>
                  <a:schemeClr val="bg1"/>
                </a:solidFill>
              </a:rPr>
              <a:t>“ 极简设计就是去除所有肤浅的无用之物。 </a:t>
            </a:r>
          </a:p>
          <a:p>
            <a:pPr algn="ctr">
              <a:lnSpc>
                <a:spcPct val="150000"/>
              </a:lnSpc>
            </a:pPr>
            <a:r>
              <a:rPr lang="zh-CN" altLang="en-US" sz="1000" dirty="0">
                <a:solidFill>
                  <a:schemeClr val="bg1"/>
                </a:solidFill>
              </a:rPr>
              <a:t>因为‘物质’ 越少，‘人性’ 越多。”</a:t>
            </a:r>
          </a:p>
        </p:txBody>
      </p:sp>
      <p:sp>
        <p:nvSpPr>
          <p:cNvPr id="6" name="矩形 5">
            <a:extLst>
              <a:ext uri="{FF2B5EF4-FFF2-40B4-BE49-F238E27FC236}">
                <a16:creationId xmlns="" xmlns:a16="http://schemas.microsoft.com/office/drawing/2014/main" id="{A9FC844D-D67B-479E-BEBF-0C1C527E06E6}"/>
              </a:ext>
            </a:extLst>
          </p:cNvPr>
          <p:cNvSpPr/>
          <p:nvPr/>
        </p:nvSpPr>
        <p:spPr>
          <a:xfrm>
            <a:off x="1093468" y="4057620"/>
            <a:ext cx="3954786" cy="200055"/>
          </a:xfrm>
          <a:prstGeom prst="rect">
            <a:avLst/>
          </a:prstGeom>
        </p:spPr>
        <p:txBody>
          <a:bodyPr wrap="square" anchor="ctr">
            <a:spAutoFit/>
          </a:bodyPr>
          <a:lstStyle/>
          <a:p>
            <a:pPr algn="ctr"/>
            <a:r>
              <a:rPr lang="zh-CN" altLang="en-US" sz="700" dirty="0">
                <a:solidFill>
                  <a:schemeClr val="bg1"/>
                </a:solidFill>
              </a:rPr>
              <a:t>全球最负盛名的设计大师，小米</a:t>
            </a:r>
            <a:r>
              <a:rPr lang="en-US" altLang="zh-CN" sz="700" dirty="0">
                <a:solidFill>
                  <a:schemeClr val="bg1"/>
                </a:solidFill>
              </a:rPr>
              <a:t>MIX </a:t>
            </a:r>
            <a:r>
              <a:rPr lang="zh-CN" altLang="en-US" sz="700" dirty="0">
                <a:solidFill>
                  <a:schemeClr val="bg1"/>
                </a:solidFill>
              </a:rPr>
              <a:t>设计师 </a:t>
            </a:r>
            <a:r>
              <a:rPr lang="en-US" altLang="zh-CN" sz="700" dirty="0">
                <a:solidFill>
                  <a:schemeClr val="bg1"/>
                </a:solidFill>
              </a:rPr>
              <a:t>Philippe </a:t>
            </a:r>
            <a:r>
              <a:rPr lang="en-US" altLang="zh-CN" sz="700" dirty="0" err="1">
                <a:solidFill>
                  <a:schemeClr val="bg1"/>
                </a:solidFill>
              </a:rPr>
              <a:t>Starck</a:t>
            </a:r>
            <a:endParaRPr lang="en-US" altLang="zh-CN" sz="700" dirty="0">
              <a:solidFill>
                <a:schemeClr val="bg1"/>
              </a:solidFill>
            </a:endParaRPr>
          </a:p>
        </p:txBody>
      </p:sp>
      <p:cxnSp>
        <p:nvCxnSpPr>
          <p:cNvPr id="8" name="直接连接符 7">
            <a:extLst>
              <a:ext uri="{FF2B5EF4-FFF2-40B4-BE49-F238E27FC236}">
                <a16:creationId xmlns="" xmlns:a16="http://schemas.microsoft.com/office/drawing/2014/main" id="{C4BA8A4C-21CB-40FA-9D09-8996416F7862}"/>
              </a:ext>
            </a:extLst>
          </p:cNvPr>
          <p:cNvCxnSpPr>
            <a:cxnSpLocks/>
          </p:cNvCxnSpPr>
          <p:nvPr/>
        </p:nvCxnSpPr>
        <p:spPr>
          <a:xfrm>
            <a:off x="2545081" y="3796461"/>
            <a:ext cx="1051561" cy="0"/>
          </a:xfrm>
          <a:prstGeom prst="line">
            <a:avLst/>
          </a:prstGeom>
          <a:ln w="1905">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56708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A2D039D-9DB7-41F8-BC6A-F29ADBDAB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78170E48-C09A-45E2-A954-0DBDADE7B03D}"/>
              </a:ext>
            </a:extLst>
          </p:cNvPr>
          <p:cNvSpPr/>
          <p:nvPr/>
        </p:nvSpPr>
        <p:spPr>
          <a:xfrm>
            <a:off x="7181851" y="584200"/>
            <a:ext cx="4338638" cy="931024"/>
          </a:xfrm>
          <a:prstGeom prst="rect">
            <a:avLst/>
          </a:prstGeom>
        </p:spPr>
        <p:txBody>
          <a:bodyPr wrap="square" lIns="0" tIns="0" rIns="0" bIns="0" anchor="t">
            <a:spAutoFit/>
          </a:bodyPr>
          <a:lstStyle/>
          <a:p>
            <a:pPr algn="r">
              <a:lnSpc>
                <a:spcPct val="150000"/>
              </a:lnSpc>
            </a:pPr>
            <a:r>
              <a:rPr lang="zh-CN" altLang="en-US" sz="1400" dirty="0">
                <a:solidFill>
                  <a:schemeClr val="accent3"/>
                </a:solidFill>
              </a:rPr>
              <a:t>我老婆，终于肯放下苹果粉的骄傲与高贵</a:t>
            </a:r>
            <a:endParaRPr lang="en-US" altLang="zh-CN" sz="1400" dirty="0">
              <a:solidFill>
                <a:schemeClr val="accent3"/>
              </a:solidFill>
            </a:endParaRPr>
          </a:p>
          <a:p>
            <a:pPr algn="r">
              <a:lnSpc>
                <a:spcPct val="150000"/>
              </a:lnSpc>
            </a:pPr>
            <a:r>
              <a:rPr lang="zh-CN" altLang="en-US" sz="1400" dirty="0">
                <a:solidFill>
                  <a:schemeClr val="accent3"/>
                </a:solidFill>
              </a:rPr>
              <a:t>果断抛弃了</a:t>
            </a:r>
            <a:r>
              <a:rPr lang="en-US" altLang="zh-CN" sz="1400" dirty="0">
                <a:solidFill>
                  <a:schemeClr val="accent3"/>
                </a:solidFill>
              </a:rPr>
              <a:t>iPhone7</a:t>
            </a:r>
            <a:r>
              <a:rPr lang="zh-CN" altLang="en-US" sz="1400" dirty="0">
                <a:solidFill>
                  <a:schemeClr val="accent3"/>
                </a:solidFill>
              </a:rPr>
              <a:t>加入了小米</a:t>
            </a:r>
            <a:r>
              <a:rPr lang="en-US" altLang="zh-CN" sz="1400" dirty="0">
                <a:solidFill>
                  <a:schemeClr val="accent3"/>
                </a:solidFill>
              </a:rPr>
              <a:t>MIX</a:t>
            </a:r>
            <a:r>
              <a:rPr lang="zh-CN" altLang="en-US" sz="1400" dirty="0">
                <a:solidFill>
                  <a:schemeClr val="accent3"/>
                </a:solidFill>
              </a:rPr>
              <a:t>的阵营</a:t>
            </a:r>
            <a:endParaRPr lang="en-US" altLang="zh-CN" sz="1400" dirty="0">
              <a:solidFill>
                <a:schemeClr val="accent3"/>
              </a:solidFill>
            </a:endParaRPr>
          </a:p>
          <a:p>
            <a:pPr algn="r">
              <a:lnSpc>
                <a:spcPct val="150000"/>
              </a:lnSpc>
            </a:pPr>
            <a:r>
              <a:rPr lang="zh-CN" altLang="en-US" sz="1400" dirty="0">
                <a:solidFill>
                  <a:schemeClr val="accent3"/>
                </a:solidFill>
              </a:rPr>
              <a:t>对她长达</a:t>
            </a:r>
            <a:r>
              <a:rPr lang="en-US" altLang="zh-CN" sz="1400" dirty="0">
                <a:solidFill>
                  <a:schemeClr val="accent3"/>
                </a:solidFill>
              </a:rPr>
              <a:t>6</a:t>
            </a:r>
            <a:r>
              <a:rPr lang="zh-CN" altLang="en-US" sz="1400" dirty="0">
                <a:solidFill>
                  <a:schemeClr val="accent3"/>
                </a:solidFill>
              </a:rPr>
              <a:t>年的洗脑终于成功</a:t>
            </a:r>
            <a:r>
              <a:rPr lang="en-US" altLang="zh-CN" sz="1400" dirty="0">
                <a:solidFill>
                  <a:schemeClr val="accent3"/>
                </a:solidFill>
              </a:rPr>
              <a:t>!</a:t>
            </a:r>
          </a:p>
        </p:txBody>
      </p:sp>
      <p:sp>
        <p:nvSpPr>
          <p:cNvPr id="5" name="矩形 4">
            <a:extLst>
              <a:ext uri="{FF2B5EF4-FFF2-40B4-BE49-F238E27FC236}">
                <a16:creationId xmlns="" xmlns:a16="http://schemas.microsoft.com/office/drawing/2014/main" id="{93A34473-3CE3-4402-BFBE-DD949B36F512}"/>
              </a:ext>
            </a:extLst>
          </p:cNvPr>
          <p:cNvSpPr/>
          <p:nvPr/>
        </p:nvSpPr>
        <p:spPr>
          <a:xfrm>
            <a:off x="8682854" y="1553696"/>
            <a:ext cx="2837635" cy="284693"/>
          </a:xfrm>
          <a:prstGeom prst="rect">
            <a:avLst/>
          </a:prstGeom>
        </p:spPr>
        <p:txBody>
          <a:bodyPr wrap="square" lIns="0" tIns="0" rIns="0" bIns="0" anchor="t">
            <a:spAutoFit/>
          </a:bodyPr>
          <a:lstStyle/>
          <a:p>
            <a:pPr algn="r">
              <a:lnSpc>
                <a:spcPct val="150000"/>
              </a:lnSpc>
            </a:pPr>
            <a:r>
              <a:rPr lang="zh-CN" altLang="en-US" sz="1400" b="1" dirty="0">
                <a:solidFill>
                  <a:schemeClr val="accent1"/>
                </a:solidFill>
              </a:rPr>
              <a:t>我想，小米</a:t>
            </a:r>
            <a:r>
              <a:rPr lang="en-US" altLang="zh-CN" sz="1400" b="1" dirty="0">
                <a:solidFill>
                  <a:schemeClr val="accent1"/>
                </a:solidFill>
              </a:rPr>
              <a:t>MIX</a:t>
            </a:r>
            <a:r>
              <a:rPr lang="zh-CN" altLang="en-US" sz="1400" b="1" dirty="0">
                <a:solidFill>
                  <a:schemeClr val="accent1"/>
                </a:solidFill>
              </a:rPr>
              <a:t>的外观功不可没</a:t>
            </a:r>
          </a:p>
        </p:txBody>
      </p:sp>
    </p:spTree>
    <p:extLst>
      <p:ext uri="{BB962C8B-B14F-4D97-AF65-F5344CB8AC3E}">
        <p14:creationId xmlns:p14="http://schemas.microsoft.com/office/powerpoint/2010/main" val="339076836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BD7141A3-B8BA-43A6-B666-1CF2649F4AB5}"/>
              </a:ext>
            </a:extLst>
          </p:cNvPr>
          <p:cNvPicPr>
            <a:picLocks noChangeAspect="1"/>
          </p:cNvPicPr>
          <p:nvPr/>
        </p:nvPicPr>
        <p:blipFill rotWithShape="1">
          <a:blip r:embed="rId3">
            <a:extLst>
              <a:ext uri="{28A0092B-C50C-407E-A947-70E740481C1C}">
                <a14:useLocalDpi xmlns:a14="http://schemas.microsoft.com/office/drawing/2010/main" val="0"/>
              </a:ext>
            </a:extLst>
          </a:blip>
          <a:srcRect l="19189" r="18311"/>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67089EA5-672A-4847-A357-337883DEB330}"/>
              </a:ext>
            </a:extLst>
          </p:cNvPr>
          <p:cNvSpPr/>
          <p:nvPr/>
        </p:nvSpPr>
        <p:spPr>
          <a:xfrm>
            <a:off x="8981331" y="1986900"/>
            <a:ext cx="2539157" cy="276999"/>
          </a:xfrm>
          <a:prstGeom prst="rect">
            <a:avLst/>
          </a:prstGeom>
        </p:spPr>
        <p:txBody>
          <a:bodyPr wrap="none" lIns="0" tIns="0" rIns="0" bIns="0">
            <a:spAutoFit/>
          </a:bodyPr>
          <a:lstStyle/>
          <a:p>
            <a:r>
              <a:rPr lang="zh-CN" altLang="en-US" dirty="0">
                <a:solidFill>
                  <a:schemeClr val="bg1"/>
                </a:solidFill>
              </a:rPr>
              <a:t>七年工艺探索的梦幻之作</a:t>
            </a:r>
          </a:p>
        </p:txBody>
      </p:sp>
      <p:sp>
        <p:nvSpPr>
          <p:cNvPr id="5" name="矩形 4">
            <a:extLst>
              <a:ext uri="{FF2B5EF4-FFF2-40B4-BE49-F238E27FC236}">
                <a16:creationId xmlns="" xmlns:a16="http://schemas.microsoft.com/office/drawing/2014/main" id="{7EC0507C-1533-492F-A72A-CC692EA56150}"/>
              </a:ext>
            </a:extLst>
          </p:cNvPr>
          <p:cNvSpPr/>
          <p:nvPr/>
        </p:nvSpPr>
        <p:spPr>
          <a:xfrm>
            <a:off x="6096000" y="2622754"/>
            <a:ext cx="5424488" cy="830997"/>
          </a:xfrm>
          <a:prstGeom prst="rect">
            <a:avLst/>
          </a:prstGeom>
        </p:spPr>
        <p:txBody>
          <a:bodyPr wrap="square" lIns="0" tIns="0" rIns="0" bIns="0">
            <a:spAutoFit/>
          </a:bodyPr>
          <a:lstStyle/>
          <a:p>
            <a:pPr algn="r">
              <a:lnSpc>
                <a:spcPct val="150000"/>
              </a:lnSpc>
            </a:pPr>
            <a:r>
              <a:rPr lang="zh-CN" altLang="en-US" sz="900" dirty="0">
                <a:solidFill>
                  <a:schemeClr val="bg1"/>
                </a:solidFill>
              </a:rPr>
              <a:t>小米</a:t>
            </a:r>
            <a:r>
              <a:rPr lang="en-US" altLang="zh-CN" sz="900" dirty="0">
                <a:solidFill>
                  <a:schemeClr val="bg1"/>
                </a:solidFill>
              </a:rPr>
              <a:t>6 </a:t>
            </a:r>
            <a:r>
              <a:rPr lang="zh-CN" altLang="en-US" sz="900" dirty="0">
                <a:solidFill>
                  <a:schemeClr val="bg1"/>
                </a:solidFill>
              </a:rPr>
              <a:t>的美，来自于我们对精湛工艺不断的探索。梦幻般的四曲面玻璃机身</a:t>
            </a:r>
          </a:p>
          <a:p>
            <a:pPr algn="r">
              <a:lnSpc>
                <a:spcPct val="150000"/>
              </a:lnSpc>
            </a:pPr>
            <a:r>
              <a:rPr lang="zh-CN" altLang="en-US" sz="900" dirty="0">
                <a:solidFill>
                  <a:schemeClr val="bg1"/>
                </a:solidFill>
              </a:rPr>
              <a:t>璀璨夺目的四曲面陶瓷，熠熠生辉的不锈钢边框，不仅带来了流光溢彩的视觉体验</a:t>
            </a:r>
          </a:p>
          <a:p>
            <a:pPr algn="r">
              <a:lnSpc>
                <a:spcPct val="150000"/>
              </a:lnSpc>
            </a:pPr>
            <a:r>
              <a:rPr lang="zh-CN" altLang="en-US" sz="900" dirty="0">
                <a:solidFill>
                  <a:schemeClr val="bg1"/>
                </a:solidFill>
              </a:rPr>
              <a:t>更带来了整机无一丝棱线的绝佳手感。当光影在小米</a:t>
            </a:r>
            <a:r>
              <a:rPr lang="en-US" altLang="zh-CN" sz="900" dirty="0">
                <a:solidFill>
                  <a:schemeClr val="bg1"/>
                </a:solidFill>
              </a:rPr>
              <a:t>6 </a:t>
            </a:r>
            <a:r>
              <a:rPr lang="zh-CN" altLang="en-US" sz="900" dirty="0">
                <a:solidFill>
                  <a:schemeClr val="bg1"/>
                </a:solidFill>
              </a:rPr>
              <a:t>的机身上流淌</a:t>
            </a:r>
          </a:p>
          <a:p>
            <a:pPr algn="r">
              <a:lnSpc>
                <a:spcPct val="150000"/>
              </a:lnSpc>
            </a:pPr>
            <a:r>
              <a:rPr lang="zh-CN" altLang="en-US" sz="900" dirty="0">
                <a:solidFill>
                  <a:schemeClr val="bg1"/>
                </a:solidFill>
              </a:rPr>
              <a:t>犹如一颗宝石，珠圆玉润、璀璨生辉</a:t>
            </a:r>
          </a:p>
        </p:txBody>
      </p:sp>
      <p:sp>
        <p:nvSpPr>
          <p:cNvPr id="6" name="文本框 5">
            <a:extLst>
              <a:ext uri="{FF2B5EF4-FFF2-40B4-BE49-F238E27FC236}">
                <a16:creationId xmlns="" xmlns:a16="http://schemas.microsoft.com/office/drawing/2014/main" id="{79D61066-3CBF-48CB-B78F-753C222A08EB}"/>
              </a:ext>
            </a:extLst>
          </p:cNvPr>
          <p:cNvSpPr txBox="1"/>
          <p:nvPr/>
        </p:nvSpPr>
        <p:spPr>
          <a:xfrm>
            <a:off x="10930583" y="602838"/>
            <a:ext cx="589905" cy="276999"/>
          </a:xfrm>
          <a:prstGeom prst="rect">
            <a:avLst/>
          </a:prstGeom>
          <a:noFill/>
        </p:spPr>
        <p:txBody>
          <a:bodyPr wrap="none" lIns="0" tIns="0" rIns="0" bIns="0" rtlCol="0">
            <a:spAutoFit/>
          </a:bodyPr>
          <a:lstStyle/>
          <a:p>
            <a:pPr algn="r"/>
            <a:r>
              <a:rPr lang="zh-CN" altLang="en-US" b="1" dirty="0">
                <a:solidFill>
                  <a:schemeClr val="accent1"/>
                </a:solidFill>
              </a:rPr>
              <a:t>小米</a:t>
            </a:r>
            <a:r>
              <a:rPr lang="en-US" altLang="zh-CN" b="1" dirty="0">
                <a:solidFill>
                  <a:schemeClr val="accent1"/>
                </a:solidFill>
              </a:rPr>
              <a:t>6</a:t>
            </a:r>
            <a:endParaRPr lang="zh-CN" altLang="en-US" b="1" dirty="0">
              <a:solidFill>
                <a:schemeClr val="accent1"/>
              </a:solidFill>
            </a:endParaRPr>
          </a:p>
        </p:txBody>
      </p:sp>
      <p:sp>
        <p:nvSpPr>
          <p:cNvPr id="7" name="矩形 6">
            <a:extLst>
              <a:ext uri="{FF2B5EF4-FFF2-40B4-BE49-F238E27FC236}">
                <a16:creationId xmlns="" xmlns:a16="http://schemas.microsoft.com/office/drawing/2014/main" id="{AAF66AAF-2C79-42BF-9D1A-7B40F4E9E273}"/>
              </a:ext>
            </a:extLst>
          </p:cNvPr>
          <p:cNvSpPr/>
          <p:nvPr/>
        </p:nvSpPr>
        <p:spPr>
          <a:xfrm>
            <a:off x="10130684" y="980875"/>
            <a:ext cx="1389804" cy="246221"/>
          </a:xfrm>
          <a:prstGeom prst="rect">
            <a:avLst/>
          </a:prstGeom>
        </p:spPr>
        <p:txBody>
          <a:bodyPr wrap="none" lIns="0" tIns="0" rIns="0" bIns="0">
            <a:spAutoFit/>
          </a:bodyPr>
          <a:lstStyle/>
          <a:p>
            <a:pPr algn="r"/>
            <a:r>
              <a:rPr lang="en-US" altLang="zh-CN" sz="1600" dirty="0">
                <a:solidFill>
                  <a:schemeClr val="bg1"/>
                </a:solidFill>
              </a:rPr>
              <a:t>2017</a:t>
            </a:r>
            <a:r>
              <a:rPr lang="zh-CN" altLang="en-US" sz="1600" dirty="0">
                <a:solidFill>
                  <a:schemeClr val="bg1"/>
                </a:solidFill>
              </a:rPr>
              <a:t>年</a:t>
            </a:r>
            <a:r>
              <a:rPr lang="en-US" altLang="zh-CN" sz="1600" dirty="0">
                <a:solidFill>
                  <a:schemeClr val="bg1"/>
                </a:solidFill>
              </a:rPr>
              <a:t>4</a:t>
            </a:r>
            <a:r>
              <a:rPr lang="zh-CN" altLang="en-US" sz="1600" dirty="0">
                <a:solidFill>
                  <a:schemeClr val="bg1"/>
                </a:solidFill>
              </a:rPr>
              <a:t>月发布</a:t>
            </a:r>
          </a:p>
        </p:txBody>
      </p:sp>
    </p:spTree>
    <p:extLst>
      <p:ext uri="{BB962C8B-B14F-4D97-AF65-F5344CB8AC3E}">
        <p14:creationId xmlns:p14="http://schemas.microsoft.com/office/powerpoint/2010/main" val="103745789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包&#10;&#10;已生成高可信度的说明">
            <a:extLst>
              <a:ext uri="{FF2B5EF4-FFF2-40B4-BE49-F238E27FC236}">
                <a16:creationId xmlns="" xmlns:a16="http://schemas.microsoft.com/office/drawing/2014/main" id="{4853D866-A0E5-4686-BB93-BE188DA94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5564"/>
            <a:ext cx="12192000" cy="6838950"/>
          </a:xfrm>
          <a:prstGeom prst="rect">
            <a:avLst/>
          </a:prstGeom>
        </p:spPr>
      </p:pic>
      <p:sp>
        <p:nvSpPr>
          <p:cNvPr id="4" name="文本框 3">
            <a:extLst>
              <a:ext uri="{FF2B5EF4-FFF2-40B4-BE49-F238E27FC236}">
                <a16:creationId xmlns="" xmlns:a16="http://schemas.microsoft.com/office/drawing/2014/main" id="{24A575AB-5FD2-43F7-86A9-808F158E0D8B}"/>
              </a:ext>
            </a:extLst>
          </p:cNvPr>
          <p:cNvSpPr txBox="1"/>
          <p:nvPr/>
        </p:nvSpPr>
        <p:spPr>
          <a:xfrm>
            <a:off x="669925" y="602838"/>
            <a:ext cx="589905" cy="276999"/>
          </a:xfrm>
          <a:prstGeom prst="rect">
            <a:avLst/>
          </a:prstGeom>
          <a:noFill/>
        </p:spPr>
        <p:txBody>
          <a:bodyPr wrap="none" lIns="0" tIns="0" rIns="0" bIns="0" rtlCol="0">
            <a:spAutoFit/>
          </a:bodyPr>
          <a:lstStyle/>
          <a:p>
            <a:pPr algn="r"/>
            <a:r>
              <a:rPr lang="zh-CN" altLang="en-US" b="1" dirty="0">
                <a:solidFill>
                  <a:schemeClr val="accent1"/>
                </a:solidFill>
              </a:rPr>
              <a:t>小米</a:t>
            </a:r>
            <a:r>
              <a:rPr lang="en-US" altLang="zh-CN" b="1" dirty="0">
                <a:solidFill>
                  <a:schemeClr val="accent1"/>
                </a:solidFill>
              </a:rPr>
              <a:t>6</a:t>
            </a:r>
            <a:endParaRPr lang="zh-CN" altLang="en-US" b="1" dirty="0">
              <a:solidFill>
                <a:schemeClr val="accent1"/>
              </a:solidFill>
            </a:endParaRPr>
          </a:p>
        </p:txBody>
      </p:sp>
      <p:sp>
        <p:nvSpPr>
          <p:cNvPr id="5" name="矩形 4">
            <a:extLst>
              <a:ext uri="{FF2B5EF4-FFF2-40B4-BE49-F238E27FC236}">
                <a16:creationId xmlns="" xmlns:a16="http://schemas.microsoft.com/office/drawing/2014/main" id="{6EEBB9DC-3151-42CD-A4CD-A10783C27E51}"/>
              </a:ext>
            </a:extLst>
          </p:cNvPr>
          <p:cNvSpPr/>
          <p:nvPr/>
        </p:nvSpPr>
        <p:spPr>
          <a:xfrm>
            <a:off x="669925" y="980875"/>
            <a:ext cx="1389804" cy="246221"/>
          </a:xfrm>
          <a:prstGeom prst="rect">
            <a:avLst/>
          </a:prstGeom>
        </p:spPr>
        <p:txBody>
          <a:bodyPr wrap="none" lIns="0" tIns="0" rIns="0" bIns="0">
            <a:spAutoFit/>
          </a:bodyPr>
          <a:lstStyle/>
          <a:p>
            <a:pPr algn="r"/>
            <a:r>
              <a:rPr lang="en-US" altLang="zh-CN" sz="1600" dirty="0">
                <a:solidFill>
                  <a:schemeClr val="accent3"/>
                </a:solidFill>
              </a:rPr>
              <a:t>2017</a:t>
            </a:r>
            <a:r>
              <a:rPr lang="zh-CN" altLang="en-US" sz="1600" dirty="0">
                <a:solidFill>
                  <a:schemeClr val="accent3"/>
                </a:solidFill>
              </a:rPr>
              <a:t>年</a:t>
            </a:r>
            <a:r>
              <a:rPr lang="en-US" altLang="zh-CN" sz="1600" dirty="0">
                <a:solidFill>
                  <a:schemeClr val="accent3"/>
                </a:solidFill>
              </a:rPr>
              <a:t>4</a:t>
            </a:r>
            <a:r>
              <a:rPr lang="zh-CN" altLang="en-US" sz="1600" dirty="0">
                <a:solidFill>
                  <a:schemeClr val="accent3"/>
                </a:solidFill>
              </a:rPr>
              <a:t>月发布</a:t>
            </a:r>
          </a:p>
        </p:txBody>
      </p:sp>
      <p:grpSp>
        <p:nvGrpSpPr>
          <p:cNvPr id="6" name="组合 5">
            <a:extLst>
              <a:ext uri="{FF2B5EF4-FFF2-40B4-BE49-F238E27FC236}">
                <a16:creationId xmlns="" xmlns:a16="http://schemas.microsoft.com/office/drawing/2014/main" id="{D3A895E4-4DBF-4D78-84FE-F9E79737FD47}"/>
              </a:ext>
            </a:extLst>
          </p:cNvPr>
          <p:cNvGrpSpPr/>
          <p:nvPr/>
        </p:nvGrpSpPr>
        <p:grpSpPr>
          <a:xfrm>
            <a:off x="669924" y="1475196"/>
            <a:ext cx="8897006" cy="466329"/>
            <a:chOff x="669926" y="1475196"/>
            <a:chExt cx="8897006" cy="466329"/>
          </a:xfrm>
        </p:grpSpPr>
        <p:grpSp>
          <p:nvGrpSpPr>
            <p:cNvPr id="7" name="组合 6">
              <a:extLst>
                <a:ext uri="{FF2B5EF4-FFF2-40B4-BE49-F238E27FC236}">
                  <a16:creationId xmlns="" xmlns:a16="http://schemas.microsoft.com/office/drawing/2014/main" id="{DD0D375E-C782-4B2D-AA63-D6379D4CF81E}"/>
                </a:ext>
              </a:extLst>
            </p:cNvPr>
            <p:cNvGrpSpPr/>
            <p:nvPr/>
          </p:nvGrpSpPr>
          <p:grpSpPr>
            <a:xfrm>
              <a:off x="669926" y="1475196"/>
              <a:ext cx="1888788" cy="454053"/>
              <a:chOff x="713608" y="1475196"/>
              <a:chExt cx="1888788" cy="454053"/>
            </a:xfrm>
          </p:grpSpPr>
          <p:grpSp>
            <p:nvGrpSpPr>
              <p:cNvPr id="23" name="组合 22">
                <a:extLst>
                  <a:ext uri="{FF2B5EF4-FFF2-40B4-BE49-F238E27FC236}">
                    <a16:creationId xmlns="" xmlns:a16="http://schemas.microsoft.com/office/drawing/2014/main" id="{5B0A43D2-E3E0-46FE-8F26-9CA90433B7F1}"/>
                  </a:ext>
                </a:extLst>
              </p:cNvPr>
              <p:cNvGrpSpPr/>
              <p:nvPr/>
            </p:nvGrpSpPr>
            <p:grpSpPr>
              <a:xfrm>
                <a:off x="713608" y="1475196"/>
                <a:ext cx="454053" cy="454053"/>
                <a:chOff x="5240065" y="1565647"/>
                <a:chExt cx="454053" cy="454053"/>
              </a:xfrm>
            </p:grpSpPr>
            <p:sp>
              <p:nvSpPr>
                <p:cNvPr id="25" name="椭圆 24">
                  <a:extLst>
                    <a:ext uri="{FF2B5EF4-FFF2-40B4-BE49-F238E27FC236}">
                      <a16:creationId xmlns="" xmlns:a16="http://schemas.microsoft.com/office/drawing/2014/main" id="{3D0DD03F-7618-48B1-B7E1-E8C3CAF1590C}"/>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accent3"/>
                    </a:solidFill>
                  </a:endParaRPr>
                </a:p>
              </p:txBody>
            </p:sp>
            <p:sp>
              <p:nvSpPr>
                <p:cNvPr id="26" name="椭圆 8">
                  <a:extLst>
                    <a:ext uri="{FF2B5EF4-FFF2-40B4-BE49-F238E27FC236}">
                      <a16:creationId xmlns="" xmlns:a16="http://schemas.microsoft.com/office/drawing/2014/main" id="{4DD1A401-ECE9-4098-84EC-A95B404F1761}"/>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grpSp>
          <p:sp>
            <p:nvSpPr>
              <p:cNvPr id="24" name="文本框 23">
                <a:extLst>
                  <a:ext uri="{FF2B5EF4-FFF2-40B4-BE49-F238E27FC236}">
                    <a16:creationId xmlns="" xmlns:a16="http://schemas.microsoft.com/office/drawing/2014/main" id="{227DA486-38F2-46D2-8EC1-121DB1B05C70}"/>
                  </a:ext>
                </a:extLst>
              </p:cNvPr>
              <p:cNvSpPr txBox="1"/>
              <p:nvPr/>
            </p:nvSpPr>
            <p:spPr>
              <a:xfrm>
                <a:off x="1268698" y="1517556"/>
                <a:ext cx="1333698" cy="369332"/>
              </a:xfrm>
              <a:prstGeom prst="rect">
                <a:avLst/>
              </a:prstGeom>
              <a:noFill/>
            </p:spPr>
            <p:txBody>
              <a:bodyPr wrap="none" lIns="0" tIns="0" rIns="0" bIns="0" rtlCol="0" anchor="ctr">
                <a:spAutoFit/>
              </a:bodyPr>
              <a:lstStyle/>
              <a:p>
                <a:pPr>
                  <a:lnSpc>
                    <a:spcPct val="150000"/>
                  </a:lnSpc>
                </a:pPr>
                <a:r>
                  <a:rPr lang="zh-CN" altLang="en-US" sz="800" dirty="0">
                    <a:solidFill>
                      <a:schemeClr val="accent3"/>
                    </a:solidFill>
                  </a:rPr>
                  <a:t>主屏尺寸：</a:t>
                </a:r>
                <a:r>
                  <a:rPr lang="en-US" altLang="zh-CN" sz="800" dirty="0">
                    <a:solidFill>
                      <a:schemeClr val="accent3"/>
                    </a:solidFill>
                  </a:rPr>
                  <a:t>5.15</a:t>
                </a:r>
                <a:r>
                  <a:rPr lang="zh-CN" altLang="en-US" sz="800" dirty="0">
                    <a:solidFill>
                      <a:schemeClr val="accent3"/>
                    </a:solidFill>
                  </a:rPr>
                  <a:t>英寸</a:t>
                </a:r>
                <a:endParaRPr lang="en-US" altLang="zh-CN" sz="800" dirty="0">
                  <a:solidFill>
                    <a:schemeClr val="accent3"/>
                  </a:solidFill>
                </a:endParaRPr>
              </a:p>
              <a:p>
                <a:pPr>
                  <a:lnSpc>
                    <a:spcPct val="150000"/>
                  </a:lnSpc>
                </a:pPr>
                <a:r>
                  <a:rPr lang="zh-CN" altLang="en-US" sz="800" dirty="0">
                    <a:solidFill>
                      <a:schemeClr val="accent3"/>
                    </a:solidFill>
                  </a:rPr>
                  <a:t>主屏分辨率：</a:t>
                </a:r>
                <a:r>
                  <a:rPr lang="en-US" altLang="zh-CN" sz="800" dirty="0">
                    <a:solidFill>
                      <a:schemeClr val="accent3"/>
                    </a:solidFill>
                  </a:rPr>
                  <a:t>1920x1080</a:t>
                </a:r>
                <a:r>
                  <a:rPr lang="zh-CN" altLang="en-US" sz="800" dirty="0">
                    <a:solidFill>
                      <a:schemeClr val="accent3"/>
                    </a:solidFill>
                  </a:rPr>
                  <a:t>像素</a:t>
                </a:r>
              </a:p>
            </p:txBody>
          </p:sp>
        </p:grpSp>
        <p:grpSp>
          <p:nvGrpSpPr>
            <p:cNvPr id="8" name="组合 7">
              <a:extLst>
                <a:ext uri="{FF2B5EF4-FFF2-40B4-BE49-F238E27FC236}">
                  <a16:creationId xmlns="" xmlns:a16="http://schemas.microsoft.com/office/drawing/2014/main" id="{5E9D8807-DB53-4BC9-B133-E2546A93846A}"/>
                </a:ext>
              </a:extLst>
            </p:cNvPr>
            <p:cNvGrpSpPr/>
            <p:nvPr/>
          </p:nvGrpSpPr>
          <p:grpSpPr>
            <a:xfrm>
              <a:off x="3065844" y="1475196"/>
              <a:ext cx="1510480" cy="454053"/>
              <a:chOff x="3037708" y="1475196"/>
              <a:chExt cx="1510480" cy="454053"/>
            </a:xfrm>
          </p:grpSpPr>
          <p:grpSp>
            <p:nvGrpSpPr>
              <p:cNvPr id="19" name="组合 18">
                <a:extLst>
                  <a:ext uri="{FF2B5EF4-FFF2-40B4-BE49-F238E27FC236}">
                    <a16:creationId xmlns="" xmlns:a16="http://schemas.microsoft.com/office/drawing/2014/main" id="{3533F7A4-10E7-48FA-81C3-D2415BA8B13B}"/>
                  </a:ext>
                </a:extLst>
              </p:cNvPr>
              <p:cNvGrpSpPr/>
              <p:nvPr/>
            </p:nvGrpSpPr>
            <p:grpSpPr>
              <a:xfrm>
                <a:off x="3037708" y="1475196"/>
                <a:ext cx="454053" cy="454053"/>
                <a:chOff x="7564165" y="1565647"/>
                <a:chExt cx="454053" cy="454053"/>
              </a:xfrm>
            </p:grpSpPr>
            <p:sp>
              <p:nvSpPr>
                <p:cNvPr id="21" name="椭圆 20">
                  <a:extLst>
                    <a:ext uri="{FF2B5EF4-FFF2-40B4-BE49-F238E27FC236}">
                      <a16:creationId xmlns="" xmlns:a16="http://schemas.microsoft.com/office/drawing/2014/main" id="{C360F91B-FC3E-4ED7-91E6-DA41245D7D78}"/>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accent3"/>
                    </a:solidFill>
                  </a:endParaRPr>
                </a:p>
              </p:txBody>
            </p:sp>
            <p:sp>
              <p:nvSpPr>
                <p:cNvPr id="22" name="椭圆 10">
                  <a:extLst>
                    <a:ext uri="{FF2B5EF4-FFF2-40B4-BE49-F238E27FC236}">
                      <a16:creationId xmlns="" xmlns:a16="http://schemas.microsoft.com/office/drawing/2014/main" id="{8F3C0791-1036-40E0-A661-91D1A407CBE3}"/>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grpSp>
          <p:sp>
            <p:nvSpPr>
              <p:cNvPr id="20" name="文本框 19">
                <a:extLst>
                  <a:ext uri="{FF2B5EF4-FFF2-40B4-BE49-F238E27FC236}">
                    <a16:creationId xmlns="" xmlns:a16="http://schemas.microsoft.com/office/drawing/2014/main" id="{5A83FD6B-B96C-4AD4-8E50-FE7AE60302EF}"/>
                  </a:ext>
                </a:extLst>
              </p:cNvPr>
              <p:cNvSpPr txBox="1"/>
              <p:nvPr/>
            </p:nvSpPr>
            <p:spPr>
              <a:xfrm>
                <a:off x="3592798" y="1640666"/>
                <a:ext cx="955390" cy="123111"/>
              </a:xfrm>
              <a:prstGeom prst="rect">
                <a:avLst/>
              </a:prstGeom>
              <a:noFill/>
            </p:spPr>
            <p:txBody>
              <a:bodyPr wrap="none" lIns="0" tIns="0" rIns="0" bIns="0" rtlCol="0" anchor="ctr">
                <a:spAutoFit/>
              </a:bodyPr>
              <a:lstStyle/>
              <a:p>
                <a:r>
                  <a:rPr lang="zh-CN" altLang="en-US" sz="800" dirty="0">
                    <a:solidFill>
                      <a:schemeClr val="accent3"/>
                    </a:solidFill>
                  </a:rPr>
                  <a:t>电池容量：</a:t>
                </a:r>
                <a:r>
                  <a:rPr lang="en-US" altLang="zh-CN" sz="800" dirty="0">
                    <a:solidFill>
                      <a:schemeClr val="accent3"/>
                    </a:solidFill>
                  </a:rPr>
                  <a:t>3350mAh</a:t>
                </a:r>
              </a:p>
            </p:txBody>
          </p:sp>
        </p:grpSp>
        <p:grpSp>
          <p:nvGrpSpPr>
            <p:cNvPr id="9" name="组合 8">
              <a:extLst>
                <a:ext uri="{FF2B5EF4-FFF2-40B4-BE49-F238E27FC236}">
                  <a16:creationId xmlns="" xmlns:a16="http://schemas.microsoft.com/office/drawing/2014/main" id="{CB0B0F94-6045-4BBE-A879-78FA32C3224F}"/>
                </a:ext>
              </a:extLst>
            </p:cNvPr>
            <p:cNvGrpSpPr/>
            <p:nvPr/>
          </p:nvGrpSpPr>
          <p:grpSpPr>
            <a:xfrm>
              <a:off x="5461762" y="1487472"/>
              <a:ext cx="1738106" cy="454053"/>
              <a:chOff x="4964693" y="1487472"/>
              <a:chExt cx="1738106" cy="454053"/>
            </a:xfrm>
          </p:grpSpPr>
          <p:grpSp>
            <p:nvGrpSpPr>
              <p:cNvPr id="15" name="组合 14">
                <a:extLst>
                  <a:ext uri="{FF2B5EF4-FFF2-40B4-BE49-F238E27FC236}">
                    <a16:creationId xmlns="" xmlns:a16="http://schemas.microsoft.com/office/drawing/2014/main" id="{12B45253-CDED-451C-966B-027E9D43A262}"/>
                  </a:ext>
                </a:extLst>
              </p:cNvPr>
              <p:cNvGrpSpPr/>
              <p:nvPr/>
            </p:nvGrpSpPr>
            <p:grpSpPr>
              <a:xfrm>
                <a:off x="4964693" y="1487472"/>
                <a:ext cx="454053" cy="454053"/>
                <a:chOff x="5240065" y="2505047"/>
                <a:chExt cx="454053" cy="454053"/>
              </a:xfrm>
            </p:grpSpPr>
            <p:sp>
              <p:nvSpPr>
                <p:cNvPr id="17" name="椭圆 16">
                  <a:extLst>
                    <a:ext uri="{FF2B5EF4-FFF2-40B4-BE49-F238E27FC236}">
                      <a16:creationId xmlns="" xmlns:a16="http://schemas.microsoft.com/office/drawing/2014/main" id="{D801E0B6-9830-427C-B64B-FCF07D6EBCE6}"/>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accent3"/>
                    </a:solidFill>
                  </a:endParaRPr>
                </a:p>
              </p:txBody>
            </p:sp>
            <p:sp>
              <p:nvSpPr>
                <p:cNvPr id="18" name="椭圆 9">
                  <a:extLst>
                    <a:ext uri="{FF2B5EF4-FFF2-40B4-BE49-F238E27FC236}">
                      <a16:creationId xmlns="" xmlns:a16="http://schemas.microsoft.com/office/drawing/2014/main" id="{888D663C-7A58-4E75-9181-6DDF21E5431E}"/>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grpSp>
          <p:sp>
            <p:nvSpPr>
              <p:cNvPr id="16" name="文本框 15">
                <a:extLst>
                  <a:ext uri="{FF2B5EF4-FFF2-40B4-BE49-F238E27FC236}">
                    <a16:creationId xmlns="" xmlns:a16="http://schemas.microsoft.com/office/drawing/2014/main" id="{15A62D4D-0EF8-4E64-B2E0-FF1B4DA3BA26}"/>
                  </a:ext>
                </a:extLst>
              </p:cNvPr>
              <p:cNvSpPr txBox="1"/>
              <p:nvPr/>
            </p:nvSpPr>
            <p:spPr>
              <a:xfrm>
                <a:off x="5519783" y="1540797"/>
                <a:ext cx="1183016" cy="347403"/>
              </a:xfrm>
              <a:prstGeom prst="rect">
                <a:avLst/>
              </a:prstGeom>
              <a:noFill/>
            </p:spPr>
            <p:txBody>
              <a:bodyPr wrap="none" lIns="0" tIns="0" rIns="0" bIns="0" rtlCol="0" anchor="ctr">
                <a:spAutoFit/>
              </a:bodyPr>
              <a:lstStyle/>
              <a:p>
                <a:pPr>
                  <a:lnSpc>
                    <a:spcPct val="150000"/>
                  </a:lnSpc>
                </a:pPr>
                <a:r>
                  <a:rPr lang="en-US" altLang="zh-CN" sz="800" dirty="0">
                    <a:solidFill>
                      <a:schemeClr val="accent3"/>
                    </a:solidFill>
                  </a:rPr>
                  <a:t>CPU:</a:t>
                </a:r>
                <a:r>
                  <a:rPr lang="zh-CN" altLang="en-US" sz="800" dirty="0">
                    <a:solidFill>
                      <a:schemeClr val="accent3"/>
                    </a:solidFill>
                  </a:rPr>
                  <a:t>八核 高通 </a:t>
                </a:r>
                <a:r>
                  <a:rPr lang="en-US" altLang="zh-CN" sz="800" dirty="0">
                    <a:solidFill>
                      <a:schemeClr val="accent3"/>
                    </a:solidFill>
                  </a:rPr>
                  <a:t>MSM8998</a:t>
                </a:r>
              </a:p>
              <a:p>
                <a:pPr>
                  <a:lnSpc>
                    <a:spcPct val="150000"/>
                  </a:lnSpc>
                </a:pPr>
                <a:r>
                  <a:rPr lang="zh-CN" altLang="en-US" sz="800" dirty="0">
                    <a:solidFill>
                      <a:schemeClr val="accent3"/>
                    </a:solidFill>
                  </a:rPr>
                  <a:t>内存：</a:t>
                </a:r>
                <a:r>
                  <a:rPr lang="en-US" altLang="zh-CN" sz="800" dirty="0">
                    <a:solidFill>
                      <a:schemeClr val="accent3"/>
                    </a:solidFill>
                  </a:rPr>
                  <a:t>6GB</a:t>
                </a:r>
              </a:p>
            </p:txBody>
          </p:sp>
        </p:grpSp>
        <p:grpSp>
          <p:nvGrpSpPr>
            <p:cNvPr id="10" name="组合 9">
              <a:extLst>
                <a:ext uri="{FF2B5EF4-FFF2-40B4-BE49-F238E27FC236}">
                  <a16:creationId xmlns="" xmlns:a16="http://schemas.microsoft.com/office/drawing/2014/main" id="{E639375E-7943-46E6-B663-C363D3CCD6B8}"/>
                </a:ext>
              </a:extLst>
            </p:cNvPr>
            <p:cNvGrpSpPr/>
            <p:nvPr/>
          </p:nvGrpSpPr>
          <p:grpSpPr>
            <a:xfrm>
              <a:off x="7857680" y="1487472"/>
              <a:ext cx="1709252" cy="454053"/>
              <a:chOff x="7288793" y="1487472"/>
              <a:chExt cx="1709252" cy="454053"/>
            </a:xfrm>
          </p:grpSpPr>
          <p:grpSp>
            <p:nvGrpSpPr>
              <p:cNvPr id="11" name="组合 10">
                <a:extLst>
                  <a:ext uri="{FF2B5EF4-FFF2-40B4-BE49-F238E27FC236}">
                    <a16:creationId xmlns="" xmlns:a16="http://schemas.microsoft.com/office/drawing/2014/main" id="{24024D1F-B3AA-4849-BCBE-BF36F90E1E3D}"/>
                  </a:ext>
                </a:extLst>
              </p:cNvPr>
              <p:cNvGrpSpPr/>
              <p:nvPr/>
            </p:nvGrpSpPr>
            <p:grpSpPr>
              <a:xfrm>
                <a:off x="7288793" y="1487472"/>
                <a:ext cx="454053" cy="454053"/>
                <a:chOff x="7564165" y="2505047"/>
                <a:chExt cx="454053" cy="454053"/>
              </a:xfrm>
            </p:grpSpPr>
            <p:sp>
              <p:nvSpPr>
                <p:cNvPr id="13" name="椭圆 12">
                  <a:extLst>
                    <a:ext uri="{FF2B5EF4-FFF2-40B4-BE49-F238E27FC236}">
                      <a16:creationId xmlns="" xmlns:a16="http://schemas.microsoft.com/office/drawing/2014/main" id="{ADD395EF-3D5F-4721-A5AD-02700F48B639}"/>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accent3"/>
                    </a:solidFill>
                  </a:endParaRPr>
                </a:p>
              </p:txBody>
            </p:sp>
            <p:sp>
              <p:nvSpPr>
                <p:cNvPr id="14" name="椭圆 11">
                  <a:extLst>
                    <a:ext uri="{FF2B5EF4-FFF2-40B4-BE49-F238E27FC236}">
                      <a16:creationId xmlns="" xmlns:a16="http://schemas.microsoft.com/office/drawing/2014/main" id="{ABEB50E7-8C6F-4DA5-B24D-50763A2C16C7}"/>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grpSp>
          <p:sp>
            <p:nvSpPr>
              <p:cNvPr id="12" name="文本框 11">
                <a:extLst>
                  <a:ext uri="{FF2B5EF4-FFF2-40B4-BE49-F238E27FC236}">
                    <a16:creationId xmlns="" xmlns:a16="http://schemas.microsoft.com/office/drawing/2014/main" id="{A891F9A7-8E1A-4797-8995-09EBB3A324D2}"/>
                  </a:ext>
                </a:extLst>
              </p:cNvPr>
              <p:cNvSpPr txBox="1"/>
              <p:nvPr/>
            </p:nvSpPr>
            <p:spPr>
              <a:xfrm>
                <a:off x="7843883" y="1529832"/>
                <a:ext cx="1154162" cy="369332"/>
              </a:xfrm>
              <a:prstGeom prst="rect">
                <a:avLst/>
              </a:prstGeom>
              <a:noFill/>
            </p:spPr>
            <p:txBody>
              <a:bodyPr wrap="none" lIns="0" tIns="0" rIns="0" bIns="0" rtlCol="0" anchor="ctr">
                <a:spAutoFit/>
              </a:bodyPr>
              <a:lstStyle/>
              <a:p>
                <a:pPr>
                  <a:lnSpc>
                    <a:spcPct val="150000"/>
                  </a:lnSpc>
                </a:pPr>
                <a:r>
                  <a:rPr lang="zh-CN" altLang="en-US" sz="800" dirty="0">
                    <a:solidFill>
                      <a:schemeClr val="accent3"/>
                    </a:solidFill>
                  </a:rPr>
                  <a:t>后置摄像头：</a:t>
                </a:r>
                <a:r>
                  <a:rPr lang="en-US" altLang="zh-CN" sz="800" dirty="0">
                    <a:solidFill>
                      <a:schemeClr val="accent3"/>
                    </a:solidFill>
                  </a:rPr>
                  <a:t>1200</a:t>
                </a:r>
                <a:r>
                  <a:rPr lang="zh-CN" altLang="en-US" sz="800" dirty="0">
                    <a:solidFill>
                      <a:schemeClr val="accent3"/>
                    </a:solidFill>
                  </a:rPr>
                  <a:t>万像素</a:t>
                </a:r>
              </a:p>
              <a:p>
                <a:pPr>
                  <a:lnSpc>
                    <a:spcPct val="150000"/>
                  </a:lnSpc>
                </a:pPr>
                <a:r>
                  <a:rPr lang="zh-CN" altLang="en-US" sz="800" dirty="0">
                    <a:solidFill>
                      <a:schemeClr val="accent3"/>
                    </a:solidFill>
                  </a:rPr>
                  <a:t>前置摄像头：</a:t>
                </a:r>
                <a:r>
                  <a:rPr lang="en-US" altLang="zh-CN" sz="800" dirty="0">
                    <a:solidFill>
                      <a:schemeClr val="accent3"/>
                    </a:solidFill>
                  </a:rPr>
                  <a:t>800</a:t>
                </a:r>
                <a:r>
                  <a:rPr lang="zh-CN" altLang="en-US" sz="800" dirty="0">
                    <a:solidFill>
                      <a:schemeClr val="accent3"/>
                    </a:solidFill>
                  </a:rPr>
                  <a:t>万像素</a:t>
                </a:r>
              </a:p>
            </p:txBody>
          </p:sp>
        </p:grpSp>
      </p:grpSp>
      <p:sp>
        <p:nvSpPr>
          <p:cNvPr id="27" name="矩形 26">
            <a:extLst>
              <a:ext uri="{FF2B5EF4-FFF2-40B4-BE49-F238E27FC236}">
                <a16:creationId xmlns="" xmlns:a16="http://schemas.microsoft.com/office/drawing/2014/main" id="{84F3DDA0-BF08-4870-B779-D10B0346C437}"/>
              </a:ext>
            </a:extLst>
          </p:cNvPr>
          <p:cNvSpPr/>
          <p:nvPr/>
        </p:nvSpPr>
        <p:spPr>
          <a:xfrm>
            <a:off x="669924" y="2248336"/>
            <a:ext cx="6538632"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chemeClr val="accent3"/>
                </a:solidFill>
              </a:rPr>
              <a:t>陶瓷尊享版，机身支持生活防水，如宇宙星系般的反闪耀光泽，让人感到了一股来自东方的神秘力量</a:t>
            </a:r>
          </a:p>
          <a:p>
            <a:pPr marL="171450" indent="-171450">
              <a:lnSpc>
                <a:spcPct val="150000"/>
              </a:lnSpc>
              <a:buFont typeface="Wingdings" panose="05000000000000000000" pitchFamily="2" charset="2"/>
              <a:buChar char="l"/>
            </a:pPr>
            <a:r>
              <a:rPr lang="zh-CN" altLang="en-US" sz="1000" dirty="0">
                <a:solidFill>
                  <a:schemeClr val="accent3"/>
                </a:solidFill>
              </a:rPr>
              <a:t>小米</a:t>
            </a:r>
            <a:r>
              <a:rPr lang="en-US" altLang="zh-CN" sz="1000" dirty="0">
                <a:solidFill>
                  <a:schemeClr val="accent3"/>
                </a:solidFill>
              </a:rPr>
              <a:t>6</a:t>
            </a:r>
            <a:r>
              <a:rPr lang="zh-CN" altLang="en-US" sz="1000" dirty="0">
                <a:solidFill>
                  <a:schemeClr val="accent3"/>
                </a:solidFill>
              </a:rPr>
              <a:t>是国内首款搭载高通骁龙</a:t>
            </a:r>
            <a:r>
              <a:rPr lang="en-US" altLang="zh-CN" sz="1000" dirty="0">
                <a:solidFill>
                  <a:schemeClr val="accent3"/>
                </a:solidFill>
              </a:rPr>
              <a:t>835</a:t>
            </a:r>
            <a:r>
              <a:rPr lang="zh-CN" altLang="en-US" sz="1000" dirty="0">
                <a:solidFill>
                  <a:schemeClr val="accent3"/>
                </a:solidFill>
              </a:rPr>
              <a:t>移动平台的机型，两个小时</a:t>
            </a:r>
            <a:r>
              <a:rPr lang="en-US" altLang="zh-CN" sz="1000" dirty="0">
                <a:solidFill>
                  <a:schemeClr val="accent3"/>
                </a:solidFill>
              </a:rPr>
              <a:t>《</a:t>
            </a:r>
            <a:r>
              <a:rPr lang="zh-CN" altLang="en-US" sz="1000" dirty="0">
                <a:solidFill>
                  <a:schemeClr val="accent3"/>
                </a:solidFill>
              </a:rPr>
              <a:t>王者荣耀</a:t>
            </a:r>
            <a:r>
              <a:rPr lang="en-US" altLang="zh-CN" sz="1000" dirty="0">
                <a:solidFill>
                  <a:schemeClr val="accent3"/>
                </a:solidFill>
              </a:rPr>
              <a:t>》</a:t>
            </a:r>
            <a:r>
              <a:rPr lang="zh-CN" altLang="en-US" sz="1000" dirty="0">
                <a:solidFill>
                  <a:schemeClr val="accent3"/>
                </a:solidFill>
              </a:rPr>
              <a:t>温度升高不明显</a:t>
            </a:r>
          </a:p>
          <a:p>
            <a:pPr marL="171450" indent="-171450">
              <a:lnSpc>
                <a:spcPct val="150000"/>
              </a:lnSpc>
              <a:buFont typeface="Wingdings" panose="05000000000000000000" pitchFamily="2" charset="2"/>
              <a:buChar char="l"/>
            </a:pPr>
            <a:r>
              <a:rPr lang="zh-CN" altLang="en-US" sz="1000" dirty="0">
                <a:solidFill>
                  <a:schemeClr val="accent3"/>
                </a:solidFill>
              </a:rPr>
              <a:t>前置</a:t>
            </a:r>
            <a:r>
              <a:rPr lang="en-US" altLang="zh-CN" sz="1000" dirty="0">
                <a:solidFill>
                  <a:schemeClr val="accent3"/>
                </a:solidFill>
              </a:rPr>
              <a:t>800</a:t>
            </a:r>
            <a:r>
              <a:rPr lang="zh-CN" altLang="en-US" sz="1000" dirty="0">
                <a:solidFill>
                  <a:schemeClr val="accent3"/>
                </a:solidFill>
              </a:rPr>
              <a:t>万，后置双</a:t>
            </a:r>
            <a:r>
              <a:rPr lang="en-US" altLang="zh-CN" sz="1000" dirty="0">
                <a:solidFill>
                  <a:schemeClr val="accent3"/>
                </a:solidFill>
              </a:rPr>
              <a:t>1200</a:t>
            </a:r>
            <a:r>
              <a:rPr lang="zh-CN" altLang="en-US" sz="1000" dirty="0">
                <a:solidFill>
                  <a:schemeClr val="accent3"/>
                </a:solidFill>
              </a:rPr>
              <a:t>万像素，小米</a:t>
            </a:r>
            <a:r>
              <a:rPr lang="en-US" altLang="zh-CN" sz="1000" dirty="0">
                <a:solidFill>
                  <a:schemeClr val="accent3"/>
                </a:solidFill>
              </a:rPr>
              <a:t>6</a:t>
            </a:r>
            <a:r>
              <a:rPr lang="zh-CN" altLang="en-US" sz="1000" dirty="0">
                <a:solidFill>
                  <a:schemeClr val="accent3"/>
                </a:solidFill>
              </a:rPr>
              <a:t>采用类似</a:t>
            </a:r>
            <a:r>
              <a:rPr lang="en-US" altLang="zh-CN" sz="1000" dirty="0">
                <a:solidFill>
                  <a:schemeClr val="accent3"/>
                </a:solidFill>
              </a:rPr>
              <a:t>iPhone 7 Plus</a:t>
            </a:r>
            <a:r>
              <a:rPr lang="zh-CN" altLang="en-US" sz="1000" dirty="0">
                <a:solidFill>
                  <a:schemeClr val="accent3"/>
                </a:solidFill>
              </a:rPr>
              <a:t>的“广角</a:t>
            </a:r>
            <a:r>
              <a:rPr lang="en-US" altLang="zh-CN" sz="1000" dirty="0">
                <a:solidFill>
                  <a:schemeClr val="accent3"/>
                </a:solidFill>
              </a:rPr>
              <a:t>+</a:t>
            </a:r>
            <a:r>
              <a:rPr lang="zh-CN" altLang="en-US" sz="1000" dirty="0">
                <a:solidFill>
                  <a:schemeClr val="accent3"/>
                </a:solidFill>
              </a:rPr>
              <a:t>长焦”双摄像头方案</a:t>
            </a:r>
          </a:p>
        </p:txBody>
      </p:sp>
    </p:spTree>
    <p:extLst>
      <p:ext uri="{BB962C8B-B14F-4D97-AF65-F5344CB8AC3E}">
        <p14:creationId xmlns:p14="http://schemas.microsoft.com/office/powerpoint/2010/main" val="219583333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自然, 户外艺术系列&#10;&#10;已生成高可信度的说明">
            <a:extLst>
              <a:ext uri="{FF2B5EF4-FFF2-40B4-BE49-F238E27FC236}">
                <a16:creationId xmlns="" xmlns:a16="http://schemas.microsoft.com/office/drawing/2014/main" id="{4CAB8EE4-E8B8-48EF-B205-9676F9349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人员, 掌握, 手, 电子产品&#10;&#10;已生成极高可信度的说明">
            <a:extLst>
              <a:ext uri="{FF2B5EF4-FFF2-40B4-BE49-F238E27FC236}">
                <a16:creationId xmlns="" xmlns:a16="http://schemas.microsoft.com/office/drawing/2014/main" id="{093244A1-E009-4042-AF71-6BDDADC09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738" y="1282700"/>
            <a:ext cx="4055588" cy="5575300"/>
          </a:xfrm>
          <a:prstGeom prst="rect">
            <a:avLst/>
          </a:prstGeom>
        </p:spPr>
      </p:pic>
      <p:sp>
        <p:nvSpPr>
          <p:cNvPr id="7" name="矩形 6">
            <a:extLst>
              <a:ext uri="{FF2B5EF4-FFF2-40B4-BE49-F238E27FC236}">
                <a16:creationId xmlns="" xmlns:a16="http://schemas.microsoft.com/office/drawing/2014/main" id="{3A5375C5-6E9B-4BA0-911C-A8063C2F5BF7}"/>
              </a:ext>
            </a:extLst>
          </p:cNvPr>
          <p:cNvSpPr/>
          <p:nvPr/>
        </p:nvSpPr>
        <p:spPr>
          <a:xfrm>
            <a:off x="669925" y="2521054"/>
            <a:ext cx="3000821" cy="830997"/>
          </a:xfrm>
          <a:prstGeom prst="rect">
            <a:avLst/>
          </a:prstGeom>
        </p:spPr>
        <p:txBody>
          <a:bodyPr wrap="none" lIns="0" tIns="0" rIns="0" bIns="0">
            <a:spAutoFit/>
          </a:bodyPr>
          <a:lstStyle/>
          <a:p>
            <a:r>
              <a:rPr lang="zh-CN" altLang="en-US" sz="5400" dirty="0">
                <a:solidFill>
                  <a:schemeClr val="bg1"/>
                </a:solidFill>
              </a:rPr>
              <a:t>小米</a:t>
            </a:r>
            <a:r>
              <a:rPr lang="en-US" altLang="zh-CN" sz="5400" dirty="0">
                <a:solidFill>
                  <a:schemeClr val="bg1"/>
                </a:solidFill>
              </a:rPr>
              <a:t>MIX2</a:t>
            </a:r>
          </a:p>
        </p:txBody>
      </p:sp>
      <p:sp>
        <p:nvSpPr>
          <p:cNvPr id="6" name="矩形 5">
            <a:extLst>
              <a:ext uri="{FF2B5EF4-FFF2-40B4-BE49-F238E27FC236}">
                <a16:creationId xmlns="" xmlns:a16="http://schemas.microsoft.com/office/drawing/2014/main" id="{AA21CB71-5310-41D8-B8B5-BB290D4585E5}"/>
              </a:ext>
            </a:extLst>
          </p:cNvPr>
          <p:cNvSpPr/>
          <p:nvPr/>
        </p:nvSpPr>
        <p:spPr>
          <a:xfrm>
            <a:off x="7288972" y="3534003"/>
            <a:ext cx="4231516" cy="215444"/>
          </a:xfrm>
          <a:prstGeom prst="rect">
            <a:avLst/>
          </a:prstGeom>
        </p:spPr>
        <p:txBody>
          <a:bodyPr wrap="square" lIns="0" tIns="0" rIns="0" bIns="0">
            <a:spAutoFit/>
          </a:bodyPr>
          <a:lstStyle/>
          <a:p>
            <a:pPr algn="r"/>
            <a:r>
              <a:rPr lang="zh-CN" altLang="en-US" sz="1400" dirty="0">
                <a:solidFill>
                  <a:schemeClr val="bg1"/>
                </a:solidFill>
              </a:rPr>
              <a:t>正面几乎全是屏幕，仿佛握着一块透明玻璃</a:t>
            </a:r>
          </a:p>
        </p:txBody>
      </p:sp>
      <p:sp>
        <p:nvSpPr>
          <p:cNvPr id="8" name="矩形 7">
            <a:extLst>
              <a:ext uri="{FF2B5EF4-FFF2-40B4-BE49-F238E27FC236}">
                <a16:creationId xmlns="" xmlns:a16="http://schemas.microsoft.com/office/drawing/2014/main" id="{73C192C5-74D9-4683-A733-03C6585D820C}"/>
              </a:ext>
            </a:extLst>
          </p:cNvPr>
          <p:cNvSpPr/>
          <p:nvPr/>
        </p:nvSpPr>
        <p:spPr>
          <a:xfrm>
            <a:off x="8134946" y="2123658"/>
            <a:ext cx="3385542" cy="1354217"/>
          </a:xfrm>
          <a:prstGeom prst="rect">
            <a:avLst/>
          </a:prstGeom>
        </p:spPr>
        <p:txBody>
          <a:bodyPr wrap="none" lIns="0" tIns="0" rIns="0" bIns="0">
            <a:spAutoFit/>
          </a:bodyPr>
          <a:lstStyle/>
          <a:p>
            <a:pPr algn="r"/>
            <a:r>
              <a:rPr lang="zh-CN" altLang="en-US" sz="8800" b="1" dirty="0">
                <a:solidFill>
                  <a:schemeClr val="bg1"/>
                </a:solidFill>
              </a:rPr>
              <a:t>全面屏</a:t>
            </a:r>
            <a:endParaRPr lang="en-US" altLang="zh-CN" sz="8800" b="1" dirty="0">
              <a:solidFill>
                <a:schemeClr val="bg1"/>
              </a:solidFill>
            </a:endParaRPr>
          </a:p>
        </p:txBody>
      </p:sp>
    </p:spTree>
    <p:extLst>
      <p:ext uri="{BB962C8B-B14F-4D97-AF65-F5344CB8AC3E}">
        <p14:creationId xmlns:p14="http://schemas.microsoft.com/office/powerpoint/2010/main" val="265120826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7D1B7E5-1850-4B4A-A1DF-7571F6DA4ECE}"/>
              </a:ext>
            </a:extLst>
          </p:cNvPr>
          <p:cNvPicPr>
            <a:picLocks noChangeAspect="1"/>
          </p:cNvPicPr>
          <p:nvPr/>
        </p:nvPicPr>
        <p:blipFill rotWithShape="1">
          <a:blip r:embed="rId3">
            <a:extLst>
              <a:ext uri="{28A0092B-C50C-407E-A947-70E740481C1C}">
                <a14:useLocalDpi xmlns:a14="http://schemas.microsoft.com/office/drawing/2010/main" val="0"/>
              </a:ext>
            </a:extLst>
          </a:blip>
          <a:srcRect b="16132"/>
          <a:stretch/>
        </p:blipFill>
        <p:spPr>
          <a:xfrm>
            <a:off x="0" y="0"/>
            <a:ext cx="12192000" cy="6858000"/>
          </a:xfrm>
          <a:prstGeom prst="rect">
            <a:avLst/>
          </a:prstGeom>
        </p:spPr>
      </p:pic>
      <p:sp>
        <p:nvSpPr>
          <p:cNvPr id="4" name="文本框 3">
            <a:extLst>
              <a:ext uri="{FF2B5EF4-FFF2-40B4-BE49-F238E27FC236}">
                <a16:creationId xmlns="" xmlns:a16="http://schemas.microsoft.com/office/drawing/2014/main" id="{3A309CC6-7DB0-4183-B022-96D721DEB126}"/>
              </a:ext>
            </a:extLst>
          </p:cNvPr>
          <p:cNvSpPr txBox="1"/>
          <p:nvPr/>
        </p:nvSpPr>
        <p:spPr>
          <a:xfrm>
            <a:off x="669924" y="602838"/>
            <a:ext cx="1000275" cy="276999"/>
          </a:xfrm>
          <a:prstGeom prst="rect">
            <a:avLst/>
          </a:prstGeom>
          <a:noFill/>
        </p:spPr>
        <p:txBody>
          <a:bodyPr wrap="none" lIns="0" tIns="0" rIns="0" bIns="0" rtlCol="0">
            <a:spAutoFit/>
          </a:bodyPr>
          <a:lstStyle/>
          <a:p>
            <a:pPr algn="r"/>
            <a:r>
              <a:rPr lang="zh-CN" altLang="en-US" b="1" dirty="0">
                <a:solidFill>
                  <a:schemeClr val="accent1"/>
                </a:solidFill>
              </a:rPr>
              <a:t>小米</a:t>
            </a:r>
            <a:r>
              <a:rPr lang="en-US" altLang="zh-CN" b="1" dirty="0">
                <a:solidFill>
                  <a:schemeClr val="accent1"/>
                </a:solidFill>
              </a:rPr>
              <a:t>MIX2</a:t>
            </a:r>
          </a:p>
        </p:txBody>
      </p:sp>
      <p:sp>
        <p:nvSpPr>
          <p:cNvPr id="5" name="矩形 4">
            <a:extLst>
              <a:ext uri="{FF2B5EF4-FFF2-40B4-BE49-F238E27FC236}">
                <a16:creationId xmlns="" xmlns:a16="http://schemas.microsoft.com/office/drawing/2014/main" id="{96EAA423-CF20-49CB-95ED-530694710EE1}"/>
              </a:ext>
            </a:extLst>
          </p:cNvPr>
          <p:cNvSpPr/>
          <p:nvPr/>
        </p:nvSpPr>
        <p:spPr>
          <a:xfrm>
            <a:off x="669924" y="980875"/>
            <a:ext cx="1389804" cy="246221"/>
          </a:xfrm>
          <a:prstGeom prst="rect">
            <a:avLst/>
          </a:prstGeom>
        </p:spPr>
        <p:txBody>
          <a:bodyPr wrap="none" lIns="0" tIns="0" rIns="0" bIns="0">
            <a:spAutoFit/>
          </a:bodyPr>
          <a:lstStyle/>
          <a:p>
            <a:pPr algn="r"/>
            <a:r>
              <a:rPr lang="en-US" altLang="zh-CN" sz="1600" dirty="0">
                <a:solidFill>
                  <a:schemeClr val="bg1"/>
                </a:solidFill>
              </a:rPr>
              <a:t>2017</a:t>
            </a:r>
            <a:r>
              <a:rPr lang="zh-CN" altLang="en-US" sz="1600" dirty="0">
                <a:solidFill>
                  <a:schemeClr val="bg1"/>
                </a:solidFill>
              </a:rPr>
              <a:t>年</a:t>
            </a:r>
            <a:r>
              <a:rPr lang="en-US" altLang="zh-CN" sz="1600" dirty="0">
                <a:solidFill>
                  <a:schemeClr val="bg1"/>
                </a:solidFill>
              </a:rPr>
              <a:t>9</a:t>
            </a:r>
            <a:r>
              <a:rPr lang="zh-CN" altLang="en-US" sz="1600" dirty="0">
                <a:solidFill>
                  <a:schemeClr val="bg1"/>
                </a:solidFill>
              </a:rPr>
              <a:t>月发布</a:t>
            </a:r>
          </a:p>
        </p:txBody>
      </p:sp>
      <p:grpSp>
        <p:nvGrpSpPr>
          <p:cNvPr id="6" name="组合 5">
            <a:extLst>
              <a:ext uri="{FF2B5EF4-FFF2-40B4-BE49-F238E27FC236}">
                <a16:creationId xmlns="" xmlns:a16="http://schemas.microsoft.com/office/drawing/2014/main" id="{DB95C505-019C-4237-8F4D-818CE2357C13}"/>
              </a:ext>
            </a:extLst>
          </p:cNvPr>
          <p:cNvGrpSpPr/>
          <p:nvPr/>
        </p:nvGrpSpPr>
        <p:grpSpPr>
          <a:xfrm>
            <a:off x="669924" y="1475196"/>
            <a:ext cx="8897006" cy="466329"/>
            <a:chOff x="669926" y="1475196"/>
            <a:chExt cx="8897006" cy="466329"/>
          </a:xfrm>
        </p:grpSpPr>
        <p:grpSp>
          <p:nvGrpSpPr>
            <p:cNvPr id="7" name="组合 6">
              <a:extLst>
                <a:ext uri="{FF2B5EF4-FFF2-40B4-BE49-F238E27FC236}">
                  <a16:creationId xmlns="" xmlns:a16="http://schemas.microsoft.com/office/drawing/2014/main" id="{96FAC22A-5224-4CBF-9C7F-3452B002C9BB}"/>
                </a:ext>
              </a:extLst>
            </p:cNvPr>
            <p:cNvGrpSpPr/>
            <p:nvPr/>
          </p:nvGrpSpPr>
          <p:grpSpPr>
            <a:xfrm>
              <a:off x="669926" y="1475196"/>
              <a:ext cx="1888788" cy="454053"/>
              <a:chOff x="713608" y="1475196"/>
              <a:chExt cx="1888788" cy="454053"/>
            </a:xfrm>
          </p:grpSpPr>
          <p:grpSp>
            <p:nvGrpSpPr>
              <p:cNvPr id="23" name="组合 22">
                <a:extLst>
                  <a:ext uri="{FF2B5EF4-FFF2-40B4-BE49-F238E27FC236}">
                    <a16:creationId xmlns="" xmlns:a16="http://schemas.microsoft.com/office/drawing/2014/main" id="{80D96086-FF42-40E7-93A4-4BBD507EF594}"/>
                  </a:ext>
                </a:extLst>
              </p:cNvPr>
              <p:cNvGrpSpPr/>
              <p:nvPr/>
            </p:nvGrpSpPr>
            <p:grpSpPr>
              <a:xfrm>
                <a:off x="713608" y="1475196"/>
                <a:ext cx="454053" cy="454053"/>
                <a:chOff x="5240065" y="1565647"/>
                <a:chExt cx="454053" cy="454053"/>
              </a:xfrm>
            </p:grpSpPr>
            <p:sp>
              <p:nvSpPr>
                <p:cNvPr id="25" name="椭圆 24">
                  <a:extLst>
                    <a:ext uri="{FF2B5EF4-FFF2-40B4-BE49-F238E27FC236}">
                      <a16:creationId xmlns="" xmlns:a16="http://schemas.microsoft.com/office/drawing/2014/main" id="{DD78B598-53A8-4339-9CE1-456EF65556DA}"/>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bg1"/>
                    </a:solidFill>
                  </a:endParaRPr>
                </a:p>
              </p:txBody>
            </p:sp>
            <p:sp>
              <p:nvSpPr>
                <p:cNvPr id="26" name="椭圆 8">
                  <a:extLst>
                    <a:ext uri="{FF2B5EF4-FFF2-40B4-BE49-F238E27FC236}">
                      <a16:creationId xmlns="" xmlns:a16="http://schemas.microsoft.com/office/drawing/2014/main" id="{97879D59-11CC-44F0-AB4D-AA11CD34DAA8}"/>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grpSp>
          <p:sp>
            <p:nvSpPr>
              <p:cNvPr id="24" name="文本框 23">
                <a:extLst>
                  <a:ext uri="{FF2B5EF4-FFF2-40B4-BE49-F238E27FC236}">
                    <a16:creationId xmlns="" xmlns:a16="http://schemas.microsoft.com/office/drawing/2014/main" id="{CD37BB83-9DB3-4685-AED9-AF12B603582C}"/>
                  </a:ext>
                </a:extLst>
              </p:cNvPr>
              <p:cNvSpPr txBox="1"/>
              <p:nvPr/>
            </p:nvSpPr>
            <p:spPr>
              <a:xfrm>
                <a:off x="1268698" y="1517556"/>
                <a:ext cx="1333698"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主屏尺寸：</a:t>
                </a:r>
                <a:r>
                  <a:rPr lang="en-US" altLang="zh-CN" sz="800" dirty="0">
                    <a:solidFill>
                      <a:schemeClr val="bg1"/>
                    </a:solidFill>
                  </a:rPr>
                  <a:t>5.99</a:t>
                </a:r>
                <a:r>
                  <a:rPr lang="zh-CN" altLang="en-US" sz="800" dirty="0">
                    <a:solidFill>
                      <a:schemeClr val="bg1"/>
                    </a:solidFill>
                  </a:rPr>
                  <a:t>英寸</a:t>
                </a:r>
                <a:endParaRPr lang="en-US" altLang="zh-CN" sz="800" dirty="0">
                  <a:solidFill>
                    <a:schemeClr val="bg1"/>
                  </a:solidFill>
                </a:endParaRPr>
              </a:p>
              <a:p>
                <a:pPr>
                  <a:lnSpc>
                    <a:spcPct val="150000"/>
                  </a:lnSpc>
                </a:pPr>
                <a:r>
                  <a:rPr lang="zh-CN" altLang="en-US" sz="800" dirty="0">
                    <a:solidFill>
                      <a:schemeClr val="bg1"/>
                    </a:solidFill>
                  </a:rPr>
                  <a:t>主屏分辨率：</a:t>
                </a:r>
                <a:r>
                  <a:rPr lang="en-US" altLang="zh-CN" sz="800" dirty="0">
                    <a:solidFill>
                      <a:schemeClr val="bg1"/>
                    </a:solidFill>
                  </a:rPr>
                  <a:t>2160x1080</a:t>
                </a:r>
                <a:r>
                  <a:rPr lang="zh-CN" altLang="en-US" sz="800" dirty="0">
                    <a:solidFill>
                      <a:schemeClr val="bg1"/>
                    </a:solidFill>
                  </a:rPr>
                  <a:t>像素</a:t>
                </a:r>
              </a:p>
            </p:txBody>
          </p:sp>
        </p:grpSp>
        <p:grpSp>
          <p:nvGrpSpPr>
            <p:cNvPr id="8" name="组合 7">
              <a:extLst>
                <a:ext uri="{FF2B5EF4-FFF2-40B4-BE49-F238E27FC236}">
                  <a16:creationId xmlns="" xmlns:a16="http://schemas.microsoft.com/office/drawing/2014/main" id="{3620C9E0-5C15-4853-9573-3AA90451D7BD}"/>
                </a:ext>
              </a:extLst>
            </p:cNvPr>
            <p:cNvGrpSpPr/>
            <p:nvPr/>
          </p:nvGrpSpPr>
          <p:grpSpPr>
            <a:xfrm>
              <a:off x="3065844" y="1475196"/>
              <a:ext cx="1510480" cy="454053"/>
              <a:chOff x="3037708" y="1475196"/>
              <a:chExt cx="1510480" cy="454053"/>
            </a:xfrm>
          </p:grpSpPr>
          <p:grpSp>
            <p:nvGrpSpPr>
              <p:cNvPr id="19" name="组合 18">
                <a:extLst>
                  <a:ext uri="{FF2B5EF4-FFF2-40B4-BE49-F238E27FC236}">
                    <a16:creationId xmlns="" xmlns:a16="http://schemas.microsoft.com/office/drawing/2014/main" id="{BCAE6980-8E7F-4F3E-9C52-7C442978042C}"/>
                  </a:ext>
                </a:extLst>
              </p:cNvPr>
              <p:cNvGrpSpPr/>
              <p:nvPr/>
            </p:nvGrpSpPr>
            <p:grpSpPr>
              <a:xfrm>
                <a:off x="3037708" y="1475196"/>
                <a:ext cx="454053" cy="454053"/>
                <a:chOff x="7564165" y="1565647"/>
                <a:chExt cx="454053" cy="454053"/>
              </a:xfrm>
            </p:grpSpPr>
            <p:sp>
              <p:nvSpPr>
                <p:cNvPr id="21" name="椭圆 20">
                  <a:extLst>
                    <a:ext uri="{FF2B5EF4-FFF2-40B4-BE49-F238E27FC236}">
                      <a16:creationId xmlns="" xmlns:a16="http://schemas.microsoft.com/office/drawing/2014/main" id="{C0DEAFCB-B45C-4088-B91B-1C7CB8ADE090}"/>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bg1"/>
                    </a:solidFill>
                  </a:endParaRPr>
                </a:p>
              </p:txBody>
            </p:sp>
            <p:sp>
              <p:nvSpPr>
                <p:cNvPr id="22" name="椭圆 10">
                  <a:extLst>
                    <a:ext uri="{FF2B5EF4-FFF2-40B4-BE49-F238E27FC236}">
                      <a16:creationId xmlns="" xmlns:a16="http://schemas.microsoft.com/office/drawing/2014/main" id="{0F9D145F-B737-44C7-8BBF-C279ACABC78E}"/>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grpSp>
          <p:sp>
            <p:nvSpPr>
              <p:cNvPr id="20" name="文本框 19">
                <a:extLst>
                  <a:ext uri="{FF2B5EF4-FFF2-40B4-BE49-F238E27FC236}">
                    <a16:creationId xmlns="" xmlns:a16="http://schemas.microsoft.com/office/drawing/2014/main" id="{CBFA0EEF-99A9-4FDD-ADBF-ED25E8B0667D}"/>
                  </a:ext>
                </a:extLst>
              </p:cNvPr>
              <p:cNvSpPr txBox="1"/>
              <p:nvPr/>
            </p:nvSpPr>
            <p:spPr>
              <a:xfrm>
                <a:off x="3592798" y="1640666"/>
                <a:ext cx="955390" cy="123111"/>
              </a:xfrm>
              <a:prstGeom prst="rect">
                <a:avLst/>
              </a:prstGeom>
              <a:noFill/>
            </p:spPr>
            <p:txBody>
              <a:bodyPr wrap="none" lIns="0" tIns="0" rIns="0" bIns="0" rtlCol="0" anchor="ctr">
                <a:spAutoFit/>
              </a:bodyPr>
              <a:lstStyle/>
              <a:p>
                <a:r>
                  <a:rPr lang="zh-CN" altLang="en-US" sz="800" dirty="0">
                    <a:solidFill>
                      <a:schemeClr val="bg1"/>
                    </a:solidFill>
                  </a:rPr>
                  <a:t>电池容量：</a:t>
                </a:r>
                <a:r>
                  <a:rPr lang="en-US" altLang="zh-CN" sz="800" dirty="0">
                    <a:solidFill>
                      <a:schemeClr val="bg1"/>
                    </a:solidFill>
                  </a:rPr>
                  <a:t>4400mAh</a:t>
                </a:r>
              </a:p>
            </p:txBody>
          </p:sp>
        </p:grpSp>
        <p:grpSp>
          <p:nvGrpSpPr>
            <p:cNvPr id="9" name="组合 8">
              <a:extLst>
                <a:ext uri="{FF2B5EF4-FFF2-40B4-BE49-F238E27FC236}">
                  <a16:creationId xmlns="" xmlns:a16="http://schemas.microsoft.com/office/drawing/2014/main" id="{FE7C5998-A41F-41DF-9355-63A3D0880606}"/>
                </a:ext>
              </a:extLst>
            </p:cNvPr>
            <p:cNvGrpSpPr/>
            <p:nvPr/>
          </p:nvGrpSpPr>
          <p:grpSpPr>
            <a:xfrm>
              <a:off x="5461762" y="1487472"/>
              <a:ext cx="1709252" cy="454053"/>
              <a:chOff x="4964693" y="1487472"/>
              <a:chExt cx="1709252" cy="454053"/>
            </a:xfrm>
          </p:grpSpPr>
          <p:grpSp>
            <p:nvGrpSpPr>
              <p:cNvPr id="15" name="组合 14">
                <a:extLst>
                  <a:ext uri="{FF2B5EF4-FFF2-40B4-BE49-F238E27FC236}">
                    <a16:creationId xmlns="" xmlns:a16="http://schemas.microsoft.com/office/drawing/2014/main" id="{E3D5F810-1B23-4D9F-8CF9-95476BC32511}"/>
                  </a:ext>
                </a:extLst>
              </p:cNvPr>
              <p:cNvGrpSpPr/>
              <p:nvPr/>
            </p:nvGrpSpPr>
            <p:grpSpPr>
              <a:xfrm>
                <a:off x="4964693" y="1487472"/>
                <a:ext cx="454053" cy="454053"/>
                <a:chOff x="5240065" y="2505047"/>
                <a:chExt cx="454053" cy="454053"/>
              </a:xfrm>
            </p:grpSpPr>
            <p:sp>
              <p:nvSpPr>
                <p:cNvPr id="17" name="椭圆 16">
                  <a:extLst>
                    <a:ext uri="{FF2B5EF4-FFF2-40B4-BE49-F238E27FC236}">
                      <a16:creationId xmlns="" xmlns:a16="http://schemas.microsoft.com/office/drawing/2014/main" id="{0304AC2B-DE3E-44B6-8ED6-82DFB98BBC75}"/>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bg1"/>
                    </a:solidFill>
                  </a:endParaRPr>
                </a:p>
              </p:txBody>
            </p:sp>
            <p:sp>
              <p:nvSpPr>
                <p:cNvPr id="18" name="椭圆 9">
                  <a:extLst>
                    <a:ext uri="{FF2B5EF4-FFF2-40B4-BE49-F238E27FC236}">
                      <a16:creationId xmlns="" xmlns:a16="http://schemas.microsoft.com/office/drawing/2014/main" id="{BBD181F1-E113-424E-B3E8-B378E7F8486A}"/>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grpSp>
          <p:sp>
            <p:nvSpPr>
              <p:cNvPr id="16" name="文本框 15">
                <a:extLst>
                  <a:ext uri="{FF2B5EF4-FFF2-40B4-BE49-F238E27FC236}">
                    <a16:creationId xmlns="" xmlns:a16="http://schemas.microsoft.com/office/drawing/2014/main" id="{6C0B18C0-1C3A-4FA3-853D-06C25B2AF4D4}"/>
                  </a:ext>
                </a:extLst>
              </p:cNvPr>
              <p:cNvSpPr txBox="1"/>
              <p:nvPr/>
            </p:nvSpPr>
            <p:spPr>
              <a:xfrm>
                <a:off x="5519783" y="1540797"/>
                <a:ext cx="1154162" cy="347403"/>
              </a:xfrm>
              <a:prstGeom prst="rect">
                <a:avLst/>
              </a:prstGeom>
              <a:noFill/>
            </p:spPr>
            <p:txBody>
              <a:bodyPr wrap="none" lIns="0" tIns="0" rIns="0" bIns="0" rtlCol="0" anchor="ctr">
                <a:spAutoFit/>
              </a:bodyPr>
              <a:lstStyle/>
              <a:p>
                <a:pPr>
                  <a:lnSpc>
                    <a:spcPct val="150000"/>
                  </a:lnSpc>
                </a:pPr>
                <a:r>
                  <a:rPr lang="en-US" altLang="zh-CN" sz="800" dirty="0">
                    <a:solidFill>
                      <a:schemeClr val="bg1"/>
                    </a:solidFill>
                  </a:rPr>
                  <a:t>CPU:</a:t>
                </a:r>
                <a:r>
                  <a:rPr lang="zh-CN" altLang="en-US" sz="800" dirty="0">
                    <a:solidFill>
                      <a:schemeClr val="bg1"/>
                    </a:solidFill>
                  </a:rPr>
                  <a:t>八核高通 </a:t>
                </a:r>
                <a:r>
                  <a:rPr lang="en-US" altLang="zh-CN" sz="800" dirty="0">
                    <a:solidFill>
                      <a:schemeClr val="bg1"/>
                    </a:solidFill>
                  </a:rPr>
                  <a:t>MSM8998</a:t>
                </a:r>
              </a:p>
              <a:p>
                <a:pPr>
                  <a:lnSpc>
                    <a:spcPct val="150000"/>
                  </a:lnSpc>
                </a:pPr>
                <a:r>
                  <a:rPr lang="zh-CN" altLang="en-US" sz="800" dirty="0">
                    <a:solidFill>
                      <a:schemeClr val="bg1"/>
                    </a:solidFill>
                  </a:rPr>
                  <a:t>内存：</a:t>
                </a:r>
                <a:r>
                  <a:rPr lang="en-US" altLang="zh-CN" sz="800" dirty="0">
                    <a:solidFill>
                      <a:schemeClr val="bg1"/>
                    </a:solidFill>
                  </a:rPr>
                  <a:t>6GB</a:t>
                </a:r>
              </a:p>
            </p:txBody>
          </p:sp>
        </p:grpSp>
        <p:grpSp>
          <p:nvGrpSpPr>
            <p:cNvPr id="10" name="组合 9">
              <a:extLst>
                <a:ext uri="{FF2B5EF4-FFF2-40B4-BE49-F238E27FC236}">
                  <a16:creationId xmlns="" xmlns:a16="http://schemas.microsoft.com/office/drawing/2014/main" id="{15628681-B50D-471A-B2B1-3CF8F20AE123}"/>
                </a:ext>
              </a:extLst>
            </p:cNvPr>
            <p:cNvGrpSpPr/>
            <p:nvPr/>
          </p:nvGrpSpPr>
          <p:grpSpPr>
            <a:xfrm>
              <a:off x="7857680" y="1487472"/>
              <a:ext cx="1709252" cy="454053"/>
              <a:chOff x="7288793" y="1487472"/>
              <a:chExt cx="1709252" cy="454053"/>
            </a:xfrm>
          </p:grpSpPr>
          <p:grpSp>
            <p:nvGrpSpPr>
              <p:cNvPr id="11" name="组合 10">
                <a:extLst>
                  <a:ext uri="{FF2B5EF4-FFF2-40B4-BE49-F238E27FC236}">
                    <a16:creationId xmlns="" xmlns:a16="http://schemas.microsoft.com/office/drawing/2014/main" id="{9E207FDC-AA47-4CEA-B61C-661CF98403A2}"/>
                  </a:ext>
                </a:extLst>
              </p:cNvPr>
              <p:cNvGrpSpPr/>
              <p:nvPr/>
            </p:nvGrpSpPr>
            <p:grpSpPr>
              <a:xfrm>
                <a:off x="7288793" y="1487472"/>
                <a:ext cx="454053" cy="454053"/>
                <a:chOff x="7564165" y="2505047"/>
                <a:chExt cx="454053" cy="454053"/>
              </a:xfrm>
            </p:grpSpPr>
            <p:sp>
              <p:nvSpPr>
                <p:cNvPr id="13" name="椭圆 12">
                  <a:extLst>
                    <a:ext uri="{FF2B5EF4-FFF2-40B4-BE49-F238E27FC236}">
                      <a16:creationId xmlns="" xmlns:a16="http://schemas.microsoft.com/office/drawing/2014/main" id="{651AE8D5-2E8F-4E1D-BEEE-270D8F25E3EA}"/>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chemeClr val="bg1"/>
                    </a:solidFill>
                  </a:endParaRPr>
                </a:p>
              </p:txBody>
            </p:sp>
            <p:sp>
              <p:nvSpPr>
                <p:cNvPr id="14" name="椭圆 11">
                  <a:extLst>
                    <a:ext uri="{FF2B5EF4-FFF2-40B4-BE49-F238E27FC236}">
                      <a16:creationId xmlns="" xmlns:a16="http://schemas.microsoft.com/office/drawing/2014/main" id="{0CEE70E0-FD67-4FF5-93B6-AC4BCA8AF720}"/>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grpSp>
          <p:sp>
            <p:nvSpPr>
              <p:cNvPr id="12" name="文本框 11">
                <a:extLst>
                  <a:ext uri="{FF2B5EF4-FFF2-40B4-BE49-F238E27FC236}">
                    <a16:creationId xmlns="" xmlns:a16="http://schemas.microsoft.com/office/drawing/2014/main" id="{6411901D-4C5B-47C2-BEF8-202DBDE031CB}"/>
                  </a:ext>
                </a:extLst>
              </p:cNvPr>
              <p:cNvSpPr txBox="1"/>
              <p:nvPr/>
            </p:nvSpPr>
            <p:spPr>
              <a:xfrm>
                <a:off x="7843883" y="1529832"/>
                <a:ext cx="1154162"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后置摄像头：</a:t>
                </a:r>
                <a:r>
                  <a:rPr lang="en-US" altLang="zh-CN" sz="800" dirty="0">
                    <a:solidFill>
                      <a:schemeClr val="bg1"/>
                    </a:solidFill>
                  </a:rPr>
                  <a:t>1200</a:t>
                </a:r>
                <a:r>
                  <a:rPr lang="zh-CN" altLang="en-US" sz="800" dirty="0">
                    <a:solidFill>
                      <a:schemeClr val="bg1"/>
                    </a:solidFill>
                  </a:rPr>
                  <a:t>万像素</a:t>
                </a:r>
              </a:p>
              <a:p>
                <a:pPr>
                  <a:lnSpc>
                    <a:spcPct val="150000"/>
                  </a:lnSpc>
                </a:pPr>
                <a:r>
                  <a:rPr lang="zh-CN" altLang="en-US" sz="800" dirty="0">
                    <a:solidFill>
                      <a:schemeClr val="bg1"/>
                    </a:solidFill>
                  </a:rPr>
                  <a:t>前置摄像头：</a:t>
                </a:r>
                <a:r>
                  <a:rPr lang="en-US" altLang="zh-CN" sz="800" dirty="0">
                    <a:solidFill>
                      <a:schemeClr val="bg1"/>
                    </a:solidFill>
                  </a:rPr>
                  <a:t>500</a:t>
                </a:r>
                <a:r>
                  <a:rPr lang="zh-CN" altLang="en-US" sz="800" dirty="0">
                    <a:solidFill>
                      <a:schemeClr val="bg1"/>
                    </a:solidFill>
                  </a:rPr>
                  <a:t>万像素</a:t>
                </a:r>
              </a:p>
            </p:txBody>
          </p:sp>
        </p:grpSp>
      </p:grpSp>
      <p:sp>
        <p:nvSpPr>
          <p:cNvPr id="27" name="矩形 26">
            <a:extLst>
              <a:ext uri="{FF2B5EF4-FFF2-40B4-BE49-F238E27FC236}">
                <a16:creationId xmlns="" xmlns:a16="http://schemas.microsoft.com/office/drawing/2014/main" id="{50A5ED7F-1E54-49A7-A5D1-438201ED3E3D}"/>
              </a:ext>
            </a:extLst>
          </p:cNvPr>
          <p:cNvSpPr/>
          <p:nvPr/>
        </p:nvSpPr>
        <p:spPr>
          <a:xfrm>
            <a:off x="669924" y="2248336"/>
            <a:ext cx="10850564"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chemeClr val="bg1"/>
                </a:solidFill>
              </a:rPr>
              <a:t>大师斯塔克的得意之作，从没有设计的设计，到设计成为主流卖点，小米</a:t>
            </a:r>
            <a:r>
              <a:rPr lang="en-US" altLang="zh-CN" sz="1000" dirty="0">
                <a:solidFill>
                  <a:schemeClr val="bg1"/>
                </a:solidFill>
              </a:rPr>
              <a:t>MIX2</a:t>
            </a:r>
            <a:r>
              <a:rPr lang="zh-CN" altLang="en-US" sz="1000" dirty="0">
                <a:solidFill>
                  <a:schemeClr val="bg1"/>
                </a:solidFill>
              </a:rPr>
              <a:t>完成了一次蜕变</a:t>
            </a:r>
          </a:p>
          <a:p>
            <a:pPr marL="171450" indent="-171450">
              <a:lnSpc>
                <a:spcPct val="150000"/>
              </a:lnSpc>
              <a:buFont typeface="Wingdings" panose="05000000000000000000" pitchFamily="2" charset="2"/>
              <a:buChar char="l"/>
            </a:pPr>
            <a:r>
              <a:rPr lang="zh-CN" altLang="en-US" sz="1000" dirty="0">
                <a:solidFill>
                  <a:schemeClr val="bg1"/>
                </a:solidFill>
              </a:rPr>
              <a:t>小米</a:t>
            </a:r>
            <a:r>
              <a:rPr lang="en-US" altLang="zh-CN" sz="1000" dirty="0">
                <a:solidFill>
                  <a:schemeClr val="bg1"/>
                </a:solidFill>
              </a:rPr>
              <a:t>mix2</a:t>
            </a:r>
            <a:r>
              <a:rPr lang="zh-CN" altLang="en-US" sz="1000" dirty="0">
                <a:solidFill>
                  <a:schemeClr val="bg1"/>
                </a:solidFill>
              </a:rPr>
              <a:t>搭载了小米</a:t>
            </a:r>
            <a:r>
              <a:rPr lang="en-US" altLang="zh-CN" sz="1000" dirty="0">
                <a:solidFill>
                  <a:schemeClr val="bg1"/>
                </a:solidFill>
              </a:rPr>
              <a:t>6</a:t>
            </a:r>
            <a:r>
              <a:rPr lang="zh-CN" altLang="en-US" sz="1000" dirty="0">
                <a:solidFill>
                  <a:schemeClr val="bg1"/>
                </a:solidFill>
              </a:rPr>
              <a:t>上的主摄像头，虽然看似像素比小米</a:t>
            </a:r>
            <a:r>
              <a:rPr lang="en-US" altLang="zh-CN" sz="1000" dirty="0">
                <a:solidFill>
                  <a:schemeClr val="bg1"/>
                </a:solidFill>
              </a:rPr>
              <a:t>MIX</a:t>
            </a:r>
            <a:r>
              <a:rPr lang="zh-CN" altLang="en-US" sz="1000" dirty="0">
                <a:solidFill>
                  <a:schemeClr val="bg1"/>
                </a:solidFill>
              </a:rPr>
              <a:t>降低了，但无论是成像效果、细节还原，都是有了质的提升，并且加入了四轴光学防抖，效果提升更为明显</a:t>
            </a:r>
          </a:p>
        </p:txBody>
      </p:sp>
    </p:spTree>
    <p:extLst>
      <p:ext uri="{BB962C8B-B14F-4D97-AF65-F5344CB8AC3E}">
        <p14:creationId xmlns:p14="http://schemas.microsoft.com/office/powerpoint/2010/main" val="119940480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餐桌, 就坐&#10;&#10;已生成高可信度的说明">
            <a:extLst>
              <a:ext uri="{FF2B5EF4-FFF2-40B4-BE49-F238E27FC236}">
                <a16:creationId xmlns="" xmlns:a16="http://schemas.microsoft.com/office/drawing/2014/main" id="{87DCF963-F2CA-4B5A-B9F6-81E763D17D6E}"/>
              </a:ext>
            </a:extLst>
          </p:cNvPr>
          <p:cNvPicPr>
            <a:picLocks noChangeAspect="1"/>
          </p:cNvPicPr>
          <p:nvPr/>
        </p:nvPicPr>
        <p:blipFill rotWithShape="1">
          <a:blip r:embed="rId3">
            <a:extLst>
              <a:ext uri="{28A0092B-C50C-407E-A947-70E740481C1C}">
                <a14:useLocalDpi xmlns:a14="http://schemas.microsoft.com/office/drawing/2010/main" val="0"/>
              </a:ext>
            </a:extLst>
          </a:blip>
          <a:srcRect t="10848" b="10848"/>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A9931B74-A169-4001-9392-B586AEC9F369}"/>
              </a:ext>
            </a:extLst>
          </p:cNvPr>
          <p:cNvSpPr/>
          <p:nvPr/>
        </p:nvSpPr>
        <p:spPr>
          <a:xfrm>
            <a:off x="669924" y="497116"/>
            <a:ext cx="10506075" cy="2123658"/>
          </a:xfrm>
          <a:prstGeom prst="rect">
            <a:avLst/>
          </a:prstGeom>
        </p:spPr>
        <p:txBody>
          <a:bodyPr wrap="square" lIns="0" tIns="0" rIns="0" bIns="0">
            <a:spAutoFit/>
          </a:bodyPr>
          <a:lstStyle/>
          <a:p>
            <a:pPr>
              <a:lnSpc>
                <a:spcPct val="150000"/>
              </a:lnSpc>
            </a:pPr>
            <a:r>
              <a:rPr lang="zh-CN" altLang="en-US" dirty="0">
                <a:solidFill>
                  <a:schemeClr val="bg1"/>
                </a:solidFill>
              </a:rPr>
              <a:t>正面几乎全是屏幕</a:t>
            </a:r>
          </a:p>
          <a:p>
            <a:pPr>
              <a:lnSpc>
                <a:spcPct val="150000"/>
              </a:lnSpc>
            </a:pPr>
            <a:r>
              <a:rPr lang="zh-CN" altLang="en-US" sz="4400" b="1" dirty="0">
                <a:solidFill>
                  <a:schemeClr val="bg1"/>
                </a:solidFill>
              </a:rPr>
              <a:t>全面屏</a:t>
            </a:r>
            <a:r>
              <a:rPr lang="en-US" altLang="zh-CN" sz="4400" b="1" dirty="0">
                <a:solidFill>
                  <a:schemeClr val="bg1"/>
                </a:solidFill>
              </a:rPr>
              <a:t>2.0</a:t>
            </a:r>
          </a:p>
          <a:p>
            <a:pPr>
              <a:lnSpc>
                <a:spcPct val="150000"/>
              </a:lnSpc>
            </a:pPr>
            <a:r>
              <a:rPr lang="zh-CN" altLang="en-US" sz="1000" dirty="0">
                <a:solidFill>
                  <a:schemeClr val="bg1"/>
                </a:solidFill>
              </a:rPr>
              <a:t>得益于不断进化的全面屏科技，使得屏幕底边革命性地再次缩短 </a:t>
            </a:r>
            <a:r>
              <a:rPr lang="en-US" altLang="zh-CN" sz="1000" dirty="0">
                <a:solidFill>
                  <a:schemeClr val="bg1"/>
                </a:solidFill>
              </a:rPr>
              <a:t>12%</a:t>
            </a:r>
            <a:r>
              <a:rPr lang="zh-CN" altLang="en-US" sz="1000" dirty="0">
                <a:solidFill>
                  <a:schemeClr val="bg1"/>
                </a:solidFill>
              </a:rPr>
              <a:t>，</a:t>
            </a:r>
          </a:p>
          <a:p>
            <a:pPr>
              <a:lnSpc>
                <a:spcPct val="150000"/>
              </a:lnSpc>
            </a:pPr>
            <a:r>
              <a:rPr lang="zh-CN" altLang="en-US" sz="1000" dirty="0">
                <a:solidFill>
                  <a:schemeClr val="bg1"/>
                </a:solidFill>
              </a:rPr>
              <a:t>为 </a:t>
            </a:r>
            <a:r>
              <a:rPr lang="en-US" altLang="zh-CN" sz="1000" dirty="0">
                <a:solidFill>
                  <a:schemeClr val="bg1"/>
                </a:solidFill>
              </a:rPr>
              <a:t>18:9 </a:t>
            </a:r>
            <a:r>
              <a:rPr lang="zh-CN" altLang="en-US" sz="1000" dirty="0">
                <a:solidFill>
                  <a:schemeClr val="bg1"/>
                </a:solidFill>
              </a:rPr>
              <a:t>全面屏带来更纯粹的观看体验。</a:t>
            </a:r>
            <a:endParaRPr lang="en-US" altLang="zh-CN" sz="1000" dirty="0">
              <a:solidFill>
                <a:schemeClr val="bg1"/>
              </a:solidFill>
            </a:endParaRPr>
          </a:p>
          <a:p>
            <a:pPr>
              <a:lnSpc>
                <a:spcPct val="150000"/>
              </a:lnSpc>
            </a:pPr>
            <a:r>
              <a:rPr lang="zh-CN" altLang="en-US" sz="1000" dirty="0">
                <a:solidFill>
                  <a:schemeClr val="bg1"/>
                </a:solidFill>
              </a:rPr>
              <a:t>点亮的瞬间，你会发现这就是全面屏真正的样子。</a:t>
            </a:r>
          </a:p>
        </p:txBody>
      </p:sp>
    </p:spTree>
    <p:extLst>
      <p:ext uri="{BB962C8B-B14F-4D97-AF65-F5344CB8AC3E}">
        <p14:creationId xmlns:p14="http://schemas.microsoft.com/office/powerpoint/2010/main" val="326322922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男士, 人员&#10;&#10;已生成极高可信度的说明">
            <a:extLst>
              <a:ext uri="{FF2B5EF4-FFF2-40B4-BE49-F238E27FC236}">
                <a16:creationId xmlns="" xmlns:a16="http://schemas.microsoft.com/office/drawing/2014/main" id="{A1274D79-46F9-4687-BADA-A79948C7F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F1821765-A4AE-457A-8F19-BFE59164F661}"/>
              </a:ext>
            </a:extLst>
          </p:cNvPr>
          <p:cNvSpPr/>
          <p:nvPr/>
        </p:nvSpPr>
        <p:spPr>
          <a:xfrm>
            <a:off x="3048000" y="2062288"/>
            <a:ext cx="6096000" cy="2009524"/>
          </a:xfrm>
          <a:prstGeom prst="rect">
            <a:avLst/>
          </a:prstGeom>
        </p:spPr>
        <p:txBody>
          <a:bodyPr anchor="ctr">
            <a:spAutoFit/>
          </a:bodyPr>
          <a:lstStyle/>
          <a:p>
            <a:pPr algn="ctr">
              <a:lnSpc>
                <a:spcPct val="200000"/>
              </a:lnSpc>
            </a:pPr>
            <a:r>
              <a:rPr lang="zh-CN" altLang="en-US" sz="2400" dirty="0">
                <a:solidFill>
                  <a:srgbClr val="FFFFFF"/>
                </a:solidFill>
                <a:latin typeface="F01e0c"/>
              </a:rPr>
              <a:t>雷军 与 斯塔克</a:t>
            </a:r>
            <a:r>
              <a:rPr lang="zh-CN" altLang="en-US" sz="2800" dirty="0">
                <a:solidFill>
                  <a:srgbClr val="FFFFFF"/>
                </a:solidFill>
                <a:latin typeface="F01e0c"/>
              </a:rPr>
              <a:t/>
            </a:r>
            <a:br>
              <a:rPr lang="zh-CN" altLang="en-US" sz="2800" dirty="0">
                <a:solidFill>
                  <a:srgbClr val="FFFFFF"/>
                </a:solidFill>
                <a:latin typeface="F01e0c"/>
              </a:rPr>
            </a:br>
            <a:r>
              <a:rPr lang="zh-CN" altLang="en-US" sz="2800" dirty="0">
                <a:solidFill>
                  <a:srgbClr val="FFFFFF"/>
                </a:solidFill>
                <a:latin typeface="F01e0c"/>
              </a:rPr>
              <a:t>联手打造全新小米</a:t>
            </a:r>
            <a:r>
              <a:rPr lang="en-US" altLang="zh-CN" sz="2800" dirty="0">
                <a:solidFill>
                  <a:srgbClr val="FFFFFF"/>
                </a:solidFill>
                <a:latin typeface="F01e0c"/>
              </a:rPr>
              <a:t>MIX 2</a:t>
            </a:r>
          </a:p>
          <a:p>
            <a:pPr algn="ctr">
              <a:lnSpc>
                <a:spcPct val="200000"/>
              </a:lnSpc>
            </a:pPr>
            <a:r>
              <a:rPr lang="zh-CN" altLang="en-US" sz="1200" dirty="0">
                <a:solidFill>
                  <a:srgbClr val="FFFFFF"/>
                </a:solidFill>
                <a:latin typeface="F01e0c"/>
              </a:rPr>
              <a:t>一场关于小米</a:t>
            </a:r>
            <a:r>
              <a:rPr lang="en-US" altLang="zh-CN" sz="1200" dirty="0">
                <a:solidFill>
                  <a:srgbClr val="FFFFFF"/>
                </a:solidFill>
                <a:latin typeface="F01e0c"/>
              </a:rPr>
              <a:t>MIX 2 </a:t>
            </a:r>
            <a:r>
              <a:rPr lang="zh-CN" altLang="en-US" sz="1200" dirty="0">
                <a:solidFill>
                  <a:srgbClr val="FFFFFF"/>
                </a:solidFill>
                <a:latin typeface="F01e0c"/>
              </a:rPr>
              <a:t>极致工艺的巅峰对话</a:t>
            </a:r>
            <a:endParaRPr lang="zh-CN" altLang="en-US" sz="1200" b="0" i="0" dirty="0">
              <a:solidFill>
                <a:srgbClr val="FFFFFF"/>
              </a:solidFill>
              <a:effectLst/>
              <a:latin typeface="F01e0c"/>
            </a:endParaRPr>
          </a:p>
        </p:txBody>
      </p:sp>
    </p:spTree>
    <p:extLst>
      <p:ext uri="{BB962C8B-B14F-4D97-AF65-F5344CB8AC3E}">
        <p14:creationId xmlns:p14="http://schemas.microsoft.com/office/powerpoint/2010/main" val="356296307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室内&#10;&#10;已生成极高可信度的说明">
            <a:extLst>
              <a:ext uri="{FF2B5EF4-FFF2-40B4-BE49-F238E27FC236}">
                <a16:creationId xmlns="" xmlns:a16="http://schemas.microsoft.com/office/drawing/2014/main" id="{E18BCAE1-AE93-458E-85C3-CEFC33383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a:extLst>
              <a:ext uri="{FF2B5EF4-FFF2-40B4-BE49-F238E27FC236}">
                <a16:creationId xmlns="" xmlns:a16="http://schemas.microsoft.com/office/drawing/2014/main" id="{D8074FBD-43D6-47E0-B28A-79934157DB25}"/>
              </a:ext>
            </a:extLst>
          </p:cNvPr>
          <p:cNvSpPr/>
          <p:nvPr/>
        </p:nvSpPr>
        <p:spPr>
          <a:xfrm>
            <a:off x="669925" y="584200"/>
            <a:ext cx="10852150" cy="307777"/>
          </a:xfrm>
          <a:prstGeom prst="rect">
            <a:avLst/>
          </a:prstGeom>
        </p:spPr>
        <p:txBody>
          <a:bodyPr wrap="square" anchor="ctr">
            <a:spAutoFit/>
          </a:bodyPr>
          <a:lstStyle/>
          <a:p>
            <a:pPr algn="ctr"/>
            <a:r>
              <a:rPr lang="zh-CN" altLang="en-US" sz="1400" dirty="0">
                <a:solidFill>
                  <a:schemeClr val="accent3"/>
                </a:solidFill>
              </a:rPr>
              <a:t>很巧的是，小米</a:t>
            </a:r>
            <a:r>
              <a:rPr lang="en-US" altLang="zh-CN" sz="1400" dirty="0">
                <a:solidFill>
                  <a:schemeClr val="accent3"/>
                </a:solidFill>
              </a:rPr>
              <a:t>MIX2</a:t>
            </a:r>
            <a:r>
              <a:rPr lang="zh-CN" altLang="en-US" sz="1400" dirty="0">
                <a:solidFill>
                  <a:schemeClr val="accent3"/>
                </a:solidFill>
              </a:rPr>
              <a:t>发布后第二天，我的女儿也出世了，我给她取了一个可爱的名字，</a:t>
            </a:r>
            <a:r>
              <a:rPr lang="zh-CN" altLang="en-US" sz="1400" b="1" dirty="0">
                <a:solidFill>
                  <a:schemeClr val="accent1"/>
                </a:solidFill>
              </a:rPr>
              <a:t>小小米</a:t>
            </a:r>
            <a:r>
              <a:rPr lang="zh-CN" altLang="en-US" sz="1400" dirty="0">
                <a:solidFill>
                  <a:schemeClr val="accent3"/>
                </a:solidFill>
              </a:rPr>
              <a:t>。</a:t>
            </a:r>
          </a:p>
        </p:txBody>
      </p:sp>
    </p:spTree>
    <p:extLst>
      <p:ext uri="{BB962C8B-B14F-4D97-AF65-F5344CB8AC3E}">
        <p14:creationId xmlns:p14="http://schemas.microsoft.com/office/powerpoint/2010/main" val="11681357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B01"/>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342CB44A-3AD5-445F-8F72-DC5D9BEAF289}"/>
              </a:ext>
            </a:extLst>
          </p:cNvPr>
          <p:cNvSpPr>
            <a:spLocks noChangeArrowheads="1"/>
          </p:cNvSpPr>
          <p:nvPr/>
        </p:nvSpPr>
        <p:spPr bwMode="auto">
          <a:xfrm rot="10800000" flipV="1">
            <a:off x="669922" y="3429000"/>
            <a:ext cx="10850563" cy="233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eaLnBrk="0" fontAlgn="base" hangingPunct="0">
              <a:lnSpc>
                <a:spcPct val="150000"/>
              </a:lnSpc>
              <a:spcBef>
                <a:spcPct val="0"/>
              </a:spcBef>
              <a:spcAft>
                <a:spcPct val="0"/>
              </a:spcAft>
            </a:pPr>
            <a:r>
              <a:rPr lang="zh-CN" altLang="en-US" sz="1200" dirty="0">
                <a:solidFill>
                  <a:schemeClr val="bg1"/>
                </a:solidFill>
                <a:cs typeface="+mn-ea"/>
                <a:sym typeface="+mn-lt"/>
              </a:rPr>
              <a:t>这一个</a:t>
            </a:r>
            <a:r>
              <a:rPr lang="en-US" altLang="zh-CN" sz="1200" dirty="0">
                <a:solidFill>
                  <a:schemeClr val="bg1"/>
                </a:solidFill>
                <a:cs typeface="+mn-ea"/>
                <a:sym typeface="+mn-lt"/>
              </a:rPr>
              <a:t>PPT</a:t>
            </a:r>
            <a:r>
              <a:rPr lang="zh-CN" altLang="en-US" sz="1200" dirty="0">
                <a:solidFill>
                  <a:schemeClr val="bg1"/>
                </a:solidFill>
                <a:cs typeface="+mn-ea"/>
                <a:sym typeface="+mn-lt"/>
              </a:rPr>
              <a:t>是我断断续续的用空闲时间所做，每一页都留有我对小米对青春的记忆</a:t>
            </a:r>
            <a:endParaRPr lang="en-US" altLang="zh-CN" sz="1200" dirty="0">
              <a:solidFill>
                <a:schemeClr val="bg1"/>
              </a:solidFill>
              <a:cs typeface="+mn-ea"/>
              <a:sym typeface="+mn-lt"/>
            </a:endParaRPr>
          </a:p>
          <a:p>
            <a:pPr lvl="0" algn="ctr" eaLnBrk="0" fontAlgn="base" hangingPunct="0">
              <a:lnSpc>
                <a:spcPct val="150000"/>
              </a:lnSpc>
              <a:spcBef>
                <a:spcPct val="0"/>
              </a:spcBef>
              <a:spcAft>
                <a:spcPct val="0"/>
              </a:spcAft>
            </a:pPr>
            <a:r>
              <a:rPr lang="zh-CN" altLang="en-US" sz="1200" dirty="0">
                <a:solidFill>
                  <a:schemeClr val="bg1"/>
                </a:solidFill>
                <a:cs typeface="+mn-ea"/>
                <a:sym typeface="+mn-lt"/>
              </a:rPr>
              <a:t>我的人生还有多少个</a:t>
            </a:r>
            <a:r>
              <a:rPr lang="en-US" altLang="zh-CN" sz="1200" dirty="0">
                <a:solidFill>
                  <a:schemeClr val="bg1"/>
                </a:solidFill>
                <a:cs typeface="+mn-ea"/>
                <a:sym typeface="+mn-lt"/>
              </a:rPr>
              <a:t>7</a:t>
            </a:r>
            <a:r>
              <a:rPr lang="zh-CN" altLang="en-US" sz="1200" dirty="0">
                <a:solidFill>
                  <a:schemeClr val="bg1"/>
                </a:solidFill>
                <a:cs typeface="+mn-ea"/>
                <a:sym typeface="+mn-lt"/>
              </a:rPr>
              <a:t>年无法得知</a:t>
            </a:r>
            <a:endParaRPr lang="en-US" altLang="zh-CN" sz="1200" dirty="0">
              <a:solidFill>
                <a:schemeClr val="bg1"/>
              </a:solidFill>
              <a:cs typeface="+mn-ea"/>
              <a:sym typeface="+mn-lt"/>
            </a:endParaRPr>
          </a:p>
          <a:p>
            <a:pPr lvl="0" algn="ctr" eaLnBrk="0" fontAlgn="base" hangingPunct="0">
              <a:lnSpc>
                <a:spcPct val="150000"/>
              </a:lnSpc>
              <a:spcBef>
                <a:spcPct val="0"/>
              </a:spcBef>
              <a:spcAft>
                <a:spcPct val="0"/>
              </a:spcAft>
            </a:pPr>
            <a:r>
              <a:rPr lang="zh-CN" altLang="en-US" sz="1200" dirty="0">
                <a:solidFill>
                  <a:schemeClr val="bg1"/>
                </a:solidFill>
                <a:cs typeface="+mn-ea"/>
                <a:sym typeface="+mn-lt"/>
              </a:rPr>
              <a:t>但我希望能一直陪伴在我的妻子、我的小小米身边</a:t>
            </a:r>
            <a:endParaRPr lang="en-US" altLang="zh-CN" sz="1200" dirty="0">
              <a:solidFill>
                <a:schemeClr val="bg1"/>
              </a:solidFill>
              <a:cs typeface="+mn-ea"/>
              <a:sym typeface="+mn-lt"/>
            </a:endParaRPr>
          </a:p>
          <a:p>
            <a:pPr lvl="0" algn="ctr" eaLnBrk="0" fontAlgn="base" hangingPunct="0">
              <a:lnSpc>
                <a:spcPct val="150000"/>
              </a:lnSpc>
              <a:spcBef>
                <a:spcPct val="0"/>
              </a:spcBef>
              <a:spcAft>
                <a:spcPct val="0"/>
              </a:spcAft>
            </a:pPr>
            <a:r>
              <a:rPr lang="zh-CN" altLang="en-US" sz="2000" b="1" dirty="0">
                <a:solidFill>
                  <a:schemeClr val="bg1"/>
                </a:solidFill>
                <a:cs typeface="+mn-ea"/>
                <a:sym typeface="+mn-lt"/>
              </a:rPr>
              <a:t>陪伴是最好的</a:t>
            </a:r>
            <a:r>
              <a:rPr lang="zh-CN" altLang="en-US" sz="2000" b="1" dirty="0" smtClean="0">
                <a:solidFill>
                  <a:schemeClr val="bg1"/>
                </a:solidFill>
                <a:cs typeface="+mn-ea"/>
                <a:sym typeface="+mn-lt"/>
              </a:rPr>
              <a:t>爱</a:t>
            </a:r>
            <a:endParaRPr kumimoji="0" lang="en-US" altLang="zh-CN" sz="2000" b="1" i="0" u="none" strike="noStrike" cap="none" normalizeH="0" baseline="0" dirty="0">
              <a:ln>
                <a:noFill/>
              </a:ln>
              <a:solidFill>
                <a:schemeClr val="bg1"/>
              </a:solidFill>
              <a:effectLst/>
              <a:cs typeface="+mn-ea"/>
              <a:sym typeface="+mn-lt"/>
            </a:endParaRPr>
          </a:p>
          <a:p>
            <a:pPr lvl="0" algn="ctr" eaLnBrk="0" fontAlgn="base" hangingPunct="0">
              <a:lnSpc>
                <a:spcPct val="150000"/>
              </a:lnSpc>
              <a:spcBef>
                <a:spcPct val="0"/>
              </a:spcBef>
              <a:spcAft>
                <a:spcPct val="0"/>
              </a:spcAft>
            </a:pPr>
            <a:r>
              <a:rPr lang="zh-CN" altLang="en-US" sz="4000" b="1" dirty="0" smtClean="0">
                <a:solidFill>
                  <a:schemeClr val="bg1"/>
                </a:solidFill>
                <a:cs typeface="+mn-ea"/>
                <a:sym typeface="+mn-lt"/>
              </a:rPr>
              <a:t>谢谢观看</a:t>
            </a:r>
            <a:endParaRPr kumimoji="0" lang="zh-CN" altLang="zh-CN" sz="4000" b="1" i="0" u="none" strike="noStrike" cap="none" normalizeH="0" baseline="0" dirty="0">
              <a:ln>
                <a:noFill/>
              </a:ln>
              <a:solidFill>
                <a:schemeClr val="bg1"/>
              </a:solidFill>
              <a:effectLst/>
              <a:cs typeface="+mn-ea"/>
              <a:sym typeface="+mn-lt"/>
            </a:endParaRPr>
          </a:p>
        </p:txBody>
      </p:sp>
      <p:sp>
        <p:nvSpPr>
          <p:cNvPr id="7" name="Freeform 6">
            <a:extLst>
              <a:ext uri="{FF2B5EF4-FFF2-40B4-BE49-F238E27FC236}">
                <a16:creationId xmlns="" xmlns:a16="http://schemas.microsoft.com/office/drawing/2014/main" id="{80482183-4877-469B-803E-AC5596ABF962}"/>
              </a:ext>
            </a:extLst>
          </p:cNvPr>
          <p:cNvSpPr>
            <a:spLocks noEditPoints="1"/>
          </p:cNvSpPr>
          <p:nvPr/>
        </p:nvSpPr>
        <p:spPr bwMode="auto">
          <a:xfrm>
            <a:off x="5244849" y="2319021"/>
            <a:ext cx="1702302" cy="1109979"/>
          </a:xfrm>
          <a:custGeom>
            <a:avLst/>
            <a:gdLst>
              <a:gd name="T0" fmla="*/ 405 w 482"/>
              <a:gd name="T1" fmla="*/ 0 h 314"/>
              <a:gd name="T2" fmla="*/ 482 w 482"/>
              <a:gd name="T3" fmla="*/ 0 h 314"/>
              <a:gd name="T4" fmla="*/ 482 w 482"/>
              <a:gd name="T5" fmla="*/ 314 h 314"/>
              <a:gd name="T6" fmla="*/ 405 w 482"/>
              <a:gd name="T7" fmla="*/ 314 h 314"/>
              <a:gd name="T8" fmla="*/ 405 w 482"/>
              <a:gd name="T9" fmla="*/ 0 h 314"/>
              <a:gd name="T10" fmla="*/ 134 w 482"/>
              <a:gd name="T11" fmla="*/ 121 h 314"/>
              <a:gd name="T12" fmla="*/ 212 w 482"/>
              <a:gd name="T13" fmla="*/ 121 h 314"/>
              <a:gd name="T14" fmla="*/ 212 w 482"/>
              <a:gd name="T15" fmla="*/ 312 h 314"/>
              <a:gd name="T16" fmla="*/ 134 w 482"/>
              <a:gd name="T17" fmla="*/ 312 h 314"/>
              <a:gd name="T18" fmla="*/ 134 w 482"/>
              <a:gd name="T19" fmla="*/ 121 h 314"/>
              <a:gd name="T20" fmla="*/ 0 w 482"/>
              <a:gd name="T21" fmla="*/ 0 h 314"/>
              <a:gd name="T22" fmla="*/ 0 w 482"/>
              <a:gd name="T23" fmla="*/ 314 h 314"/>
              <a:gd name="T24" fmla="*/ 76 w 482"/>
              <a:gd name="T25" fmla="*/ 314 h 314"/>
              <a:gd name="T26" fmla="*/ 76 w 482"/>
              <a:gd name="T27" fmla="*/ 66 h 314"/>
              <a:gd name="T28" fmla="*/ 226 w 482"/>
              <a:gd name="T29" fmla="*/ 65 h 314"/>
              <a:gd name="T30" fmla="*/ 272 w 482"/>
              <a:gd name="T31" fmla="*/ 112 h 314"/>
              <a:gd name="T32" fmla="*/ 273 w 482"/>
              <a:gd name="T33" fmla="*/ 314 h 314"/>
              <a:gd name="T34" fmla="*/ 347 w 482"/>
              <a:gd name="T35" fmla="*/ 313 h 314"/>
              <a:gd name="T36" fmla="*/ 346 w 482"/>
              <a:gd name="T37" fmla="*/ 88 h 314"/>
              <a:gd name="T38" fmla="*/ 266 w 482"/>
              <a:gd name="T39" fmla="*/ 0 h 314"/>
              <a:gd name="T40" fmla="*/ 76 w 482"/>
              <a:gd name="T41" fmla="*/ 0 h 314"/>
              <a:gd name="T42" fmla="*/ 0 w 482"/>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314">
                <a:moveTo>
                  <a:pt x="405" y="0"/>
                </a:moveTo>
                <a:cubicBezTo>
                  <a:pt x="482" y="0"/>
                  <a:pt x="482" y="0"/>
                  <a:pt x="482" y="0"/>
                </a:cubicBezTo>
                <a:cubicBezTo>
                  <a:pt x="482" y="314"/>
                  <a:pt x="482" y="314"/>
                  <a:pt x="482" y="314"/>
                </a:cubicBezTo>
                <a:cubicBezTo>
                  <a:pt x="405" y="314"/>
                  <a:pt x="405" y="314"/>
                  <a:pt x="405" y="314"/>
                </a:cubicBezTo>
                <a:cubicBezTo>
                  <a:pt x="405" y="0"/>
                  <a:pt x="405" y="0"/>
                  <a:pt x="405" y="0"/>
                </a:cubicBezTo>
                <a:close/>
                <a:moveTo>
                  <a:pt x="134" y="121"/>
                </a:moveTo>
                <a:cubicBezTo>
                  <a:pt x="212" y="121"/>
                  <a:pt x="212" y="121"/>
                  <a:pt x="212" y="121"/>
                </a:cubicBezTo>
                <a:cubicBezTo>
                  <a:pt x="212" y="312"/>
                  <a:pt x="212" y="312"/>
                  <a:pt x="212" y="312"/>
                </a:cubicBezTo>
                <a:cubicBezTo>
                  <a:pt x="134" y="312"/>
                  <a:pt x="134" y="312"/>
                  <a:pt x="134" y="312"/>
                </a:cubicBezTo>
                <a:cubicBezTo>
                  <a:pt x="134" y="121"/>
                  <a:pt x="134" y="121"/>
                  <a:pt x="134" y="121"/>
                </a:cubicBezTo>
                <a:close/>
                <a:moveTo>
                  <a:pt x="0" y="0"/>
                </a:moveTo>
                <a:cubicBezTo>
                  <a:pt x="0" y="314"/>
                  <a:pt x="0" y="314"/>
                  <a:pt x="0" y="314"/>
                </a:cubicBezTo>
                <a:cubicBezTo>
                  <a:pt x="76" y="314"/>
                  <a:pt x="76" y="314"/>
                  <a:pt x="76" y="314"/>
                </a:cubicBezTo>
                <a:cubicBezTo>
                  <a:pt x="76" y="66"/>
                  <a:pt x="76" y="66"/>
                  <a:pt x="76" y="66"/>
                </a:cubicBezTo>
                <a:cubicBezTo>
                  <a:pt x="100" y="66"/>
                  <a:pt x="190" y="65"/>
                  <a:pt x="226" y="65"/>
                </a:cubicBezTo>
                <a:cubicBezTo>
                  <a:pt x="253" y="66"/>
                  <a:pt x="272" y="84"/>
                  <a:pt x="272" y="112"/>
                </a:cubicBezTo>
                <a:cubicBezTo>
                  <a:pt x="273" y="314"/>
                  <a:pt x="273" y="314"/>
                  <a:pt x="273" y="314"/>
                </a:cubicBezTo>
                <a:cubicBezTo>
                  <a:pt x="347" y="313"/>
                  <a:pt x="347" y="313"/>
                  <a:pt x="347" y="313"/>
                </a:cubicBezTo>
                <a:cubicBezTo>
                  <a:pt x="347" y="313"/>
                  <a:pt x="347" y="160"/>
                  <a:pt x="346" y="88"/>
                </a:cubicBezTo>
                <a:cubicBezTo>
                  <a:pt x="346" y="43"/>
                  <a:pt x="314" y="0"/>
                  <a:pt x="266" y="0"/>
                </a:cubicBezTo>
                <a:cubicBezTo>
                  <a:pt x="76" y="0"/>
                  <a:pt x="76" y="0"/>
                  <a:pt x="76"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4670213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6B01"/>
        </a:solidFill>
        <a:effectLst/>
      </p:bgPr>
    </p:bg>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342CB44A-3AD5-445F-8F72-DC5D9BEAF289}"/>
              </a:ext>
            </a:extLst>
          </p:cNvPr>
          <p:cNvSpPr>
            <a:spLocks noChangeArrowheads="1"/>
          </p:cNvSpPr>
          <p:nvPr/>
        </p:nvSpPr>
        <p:spPr bwMode="auto">
          <a:xfrm rot="10800000" flipV="1">
            <a:off x="4483100" y="2324301"/>
            <a:ext cx="7037388" cy="221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zh-CN" altLang="zh-CN" sz="1400" b="1" i="0" u="none" strike="noStrike" cap="none" normalizeH="0" baseline="0" dirty="0">
                <a:ln>
                  <a:noFill/>
                </a:ln>
                <a:solidFill>
                  <a:schemeClr val="bg1"/>
                </a:solidFill>
                <a:effectLst/>
                <a:cs typeface="+mn-ea"/>
                <a:sym typeface="+mn-lt"/>
              </a:rPr>
              <a:t>从2011小米1问世，到2017年小米6</a:t>
            </a:r>
            <a:r>
              <a:rPr lang="zh-CN" altLang="en-US" sz="1400" b="1" dirty="0">
                <a:solidFill>
                  <a:schemeClr val="bg1"/>
                </a:solidFill>
                <a:cs typeface="+mn-ea"/>
                <a:sym typeface="+mn-lt"/>
              </a:rPr>
              <a:t>以及小米</a:t>
            </a:r>
            <a:r>
              <a:rPr lang="en-US" altLang="zh-CN" sz="1400" b="1" dirty="0">
                <a:solidFill>
                  <a:schemeClr val="bg1"/>
                </a:solidFill>
                <a:cs typeface="+mn-ea"/>
                <a:sym typeface="+mn-lt"/>
              </a:rPr>
              <a:t>MIX2</a:t>
            </a:r>
            <a:r>
              <a:rPr kumimoji="0" lang="zh-CN" altLang="zh-CN" sz="1400" b="1" i="0" u="none" strike="noStrike" cap="none" normalizeH="0" baseline="0" dirty="0">
                <a:ln>
                  <a:noFill/>
                </a:ln>
                <a:solidFill>
                  <a:schemeClr val="bg1"/>
                </a:solidFill>
                <a:effectLst/>
                <a:cs typeface="+mn-ea"/>
                <a:sym typeface="+mn-lt"/>
              </a:rPr>
              <a:t>诞生，我的手机背面LOGO一直属于</a:t>
            </a:r>
            <a:r>
              <a:rPr lang="zh-CN" altLang="en-US" sz="1400" b="1" dirty="0">
                <a:solidFill>
                  <a:schemeClr val="bg1"/>
                </a:solidFill>
                <a:cs typeface="+mn-ea"/>
                <a:sym typeface="+mn-lt"/>
              </a:rPr>
              <a:t>小米</a:t>
            </a:r>
            <a:r>
              <a:rPr kumimoji="0" lang="zh-CN" altLang="zh-CN" sz="1400" b="1" i="0" u="none" strike="noStrike" cap="none" normalizeH="0" baseline="0" dirty="0">
                <a:ln>
                  <a:noFill/>
                </a:ln>
                <a:solidFill>
                  <a:schemeClr val="bg1"/>
                </a:solidFill>
                <a:effectLst/>
                <a:cs typeface="+mn-ea"/>
                <a:sym typeface="+mn-lt"/>
              </a:rPr>
              <a:t>，从一个对手机、数码产品一无所知的小白，变成了科技控。</a:t>
            </a:r>
            <a:r>
              <a:rPr kumimoji="0" lang="zh-CN" altLang="zh-CN" sz="1050" i="0" u="none" strike="noStrike" cap="none" normalizeH="0" baseline="0" dirty="0">
                <a:ln>
                  <a:noFill/>
                </a:ln>
                <a:solidFill>
                  <a:schemeClr val="bg1"/>
                </a:solidFill>
                <a:effectLst/>
                <a:cs typeface="+mn-ea"/>
                <a:sym typeface="+mn-lt"/>
              </a:rPr>
              <a:t/>
            </a:r>
            <a:br>
              <a:rPr kumimoji="0" lang="zh-CN" altLang="zh-CN" sz="1050" i="0" u="none" strike="noStrike" cap="none" normalizeH="0" baseline="0" dirty="0">
                <a:ln>
                  <a:noFill/>
                </a:ln>
                <a:solidFill>
                  <a:schemeClr val="bg1"/>
                </a:solidFill>
                <a:effectLst/>
                <a:cs typeface="+mn-ea"/>
                <a:sym typeface="+mn-lt"/>
              </a:rPr>
            </a:br>
            <a:endParaRPr kumimoji="0" lang="zh-CN" altLang="zh-CN" sz="1050" i="0" u="none" strike="noStrike" cap="none" normalizeH="0" baseline="0" dirty="0">
              <a:ln>
                <a:noFill/>
              </a:ln>
              <a:solidFill>
                <a:schemeClr val="bg1"/>
              </a:solidFill>
              <a:effectLst/>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zh-CN" altLang="zh-CN" sz="1050" i="0" u="none" strike="noStrike" cap="none" normalizeH="0" baseline="0" dirty="0">
                <a:ln>
                  <a:noFill/>
                </a:ln>
                <a:solidFill>
                  <a:schemeClr val="bg1"/>
                </a:solidFill>
                <a:effectLst/>
                <a:cs typeface="+mn-ea"/>
                <a:sym typeface="+mn-lt"/>
              </a:rPr>
              <a:t>7年前的我22岁，一个普通的大学生，每天用手机蹭着图书馆WiFi和当时的女朋友（现在的妻子）奋战考研的日子历历在目，如今29岁，终于有了自己的家庭，开始为奶粉钱努力，每天上下班拿出手机玩玩游戏刷刷热点成为奔波路上让我放松的一刻。</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zh-CN" altLang="zh-CN" sz="1050" i="0" u="none" strike="noStrike" cap="none" normalizeH="0" baseline="0" dirty="0">
              <a:ln>
                <a:noFill/>
              </a:ln>
              <a:solidFill>
                <a:schemeClr val="bg1"/>
              </a:solidFill>
              <a:effectLst/>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zh-CN" altLang="zh-CN" sz="1050" i="0" u="none" strike="noStrike" cap="none" normalizeH="0" baseline="0" dirty="0">
                <a:ln>
                  <a:noFill/>
                </a:ln>
                <a:solidFill>
                  <a:schemeClr val="bg1"/>
                </a:solidFill>
                <a:effectLst/>
                <a:cs typeface="+mn-ea"/>
                <a:sym typeface="+mn-lt"/>
              </a:rPr>
              <a:t>7年的岁月变迁，让我不会再如当年一样对那么多新奇的事物充满好奇，不再随意为一些事物发烧。但岁月的打磨，让我成熟不少，从男孩到男人，更明白了陪伴的意义。</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zh-CN" altLang="zh-CN" sz="1050" i="0" u="none" strike="noStrike" cap="none" normalizeH="0" baseline="0" dirty="0">
              <a:ln>
                <a:noFill/>
              </a:ln>
              <a:solidFill>
                <a:schemeClr val="bg1"/>
              </a:solidFill>
              <a:effectLst/>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zh-CN" altLang="zh-CN" sz="1050" i="0" u="none" strike="noStrike" cap="none" normalizeH="0" baseline="0" dirty="0">
                <a:ln>
                  <a:noFill/>
                </a:ln>
                <a:solidFill>
                  <a:schemeClr val="bg1"/>
                </a:solidFill>
                <a:effectLst/>
                <a:cs typeface="+mn-ea"/>
                <a:sym typeface="+mn-lt"/>
              </a:rPr>
              <a:t>在小米</a:t>
            </a:r>
            <a:r>
              <a:rPr kumimoji="0" lang="en-US" altLang="zh-CN" sz="1050" i="0" u="none" strike="noStrike" cap="none" normalizeH="0" baseline="0" dirty="0">
                <a:ln>
                  <a:noFill/>
                </a:ln>
                <a:solidFill>
                  <a:schemeClr val="bg1"/>
                </a:solidFill>
                <a:effectLst/>
                <a:cs typeface="+mn-ea"/>
                <a:sym typeface="+mn-lt"/>
              </a:rPr>
              <a:t>MIX 2</a:t>
            </a:r>
            <a:r>
              <a:rPr kumimoji="0" lang="zh-CN" altLang="zh-CN" sz="1050" i="0" u="none" strike="noStrike" cap="none" normalizeH="0" baseline="0" dirty="0">
                <a:ln>
                  <a:noFill/>
                </a:ln>
                <a:solidFill>
                  <a:schemeClr val="bg1"/>
                </a:solidFill>
                <a:effectLst/>
                <a:cs typeface="+mn-ea"/>
                <a:sym typeface="+mn-lt"/>
              </a:rPr>
              <a:t>发布后，我萌生了用自己的视觉去回顾小米这七年，也算是对自己青春的纪念。</a:t>
            </a:r>
          </a:p>
        </p:txBody>
      </p:sp>
      <p:sp>
        <p:nvSpPr>
          <p:cNvPr id="7" name="Freeform 6">
            <a:extLst>
              <a:ext uri="{FF2B5EF4-FFF2-40B4-BE49-F238E27FC236}">
                <a16:creationId xmlns="" xmlns:a16="http://schemas.microsoft.com/office/drawing/2014/main" id="{80482183-4877-469B-803E-AC5596ABF962}"/>
              </a:ext>
            </a:extLst>
          </p:cNvPr>
          <p:cNvSpPr>
            <a:spLocks noEditPoints="1"/>
          </p:cNvSpPr>
          <p:nvPr/>
        </p:nvSpPr>
        <p:spPr bwMode="auto">
          <a:xfrm>
            <a:off x="671512" y="2319021"/>
            <a:ext cx="3404604" cy="2219958"/>
          </a:xfrm>
          <a:custGeom>
            <a:avLst/>
            <a:gdLst>
              <a:gd name="T0" fmla="*/ 405 w 482"/>
              <a:gd name="T1" fmla="*/ 0 h 314"/>
              <a:gd name="T2" fmla="*/ 482 w 482"/>
              <a:gd name="T3" fmla="*/ 0 h 314"/>
              <a:gd name="T4" fmla="*/ 482 w 482"/>
              <a:gd name="T5" fmla="*/ 314 h 314"/>
              <a:gd name="T6" fmla="*/ 405 w 482"/>
              <a:gd name="T7" fmla="*/ 314 h 314"/>
              <a:gd name="T8" fmla="*/ 405 w 482"/>
              <a:gd name="T9" fmla="*/ 0 h 314"/>
              <a:gd name="T10" fmla="*/ 134 w 482"/>
              <a:gd name="T11" fmla="*/ 121 h 314"/>
              <a:gd name="T12" fmla="*/ 212 w 482"/>
              <a:gd name="T13" fmla="*/ 121 h 314"/>
              <a:gd name="T14" fmla="*/ 212 w 482"/>
              <a:gd name="T15" fmla="*/ 312 h 314"/>
              <a:gd name="T16" fmla="*/ 134 w 482"/>
              <a:gd name="T17" fmla="*/ 312 h 314"/>
              <a:gd name="T18" fmla="*/ 134 w 482"/>
              <a:gd name="T19" fmla="*/ 121 h 314"/>
              <a:gd name="T20" fmla="*/ 0 w 482"/>
              <a:gd name="T21" fmla="*/ 0 h 314"/>
              <a:gd name="T22" fmla="*/ 0 w 482"/>
              <a:gd name="T23" fmla="*/ 314 h 314"/>
              <a:gd name="T24" fmla="*/ 76 w 482"/>
              <a:gd name="T25" fmla="*/ 314 h 314"/>
              <a:gd name="T26" fmla="*/ 76 w 482"/>
              <a:gd name="T27" fmla="*/ 66 h 314"/>
              <a:gd name="T28" fmla="*/ 226 w 482"/>
              <a:gd name="T29" fmla="*/ 65 h 314"/>
              <a:gd name="T30" fmla="*/ 272 w 482"/>
              <a:gd name="T31" fmla="*/ 112 h 314"/>
              <a:gd name="T32" fmla="*/ 273 w 482"/>
              <a:gd name="T33" fmla="*/ 314 h 314"/>
              <a:gd name="T34" fmla="*/ 347 w 482"/>
              <a:gd name="T35" fmla="*/ 313 h 314"/>
              <a:gd name="T36" fmla="*/ 346 w 482"/>
              <a:gd name="T37" fmla="*/ 88 h 314"/>
              <a:gd name="T38" fmla="*/ 266 w 482"/>
              <a:gd name="T39" fmla="*/ 0 h 314"/>
              <a:gd name="T40" fmla="*/ 76 w 482"/>
              <a:gd name="T41" fmla="*/ 0 h 314"/>
              <a:gd name="T42" fmla="*/ 0 w 482"/>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314">
                <a:moveTo>
                  <a:pt x="405" y="0"/>
                </a:moveTo>
                <a:cubicBezTo>
                  <a:pt x="482" y="0"/>
                  <a:pt x="482" y="0"/>
                  <a:pt x="482" y="0"/>
                </a:cubicBezTo>
                <a:cubicBezTo>
                  <a:pt x="482" y="314"/>
                  <a:pt x="482" y="314"/>
                  <a:pt x="482" y="314"/>
                </a:cubicBezTo>
                <a:cubicBezTo>
                  <a:pt x="405" y="314"/>
                  <a:pt x="405" y="314"/>
                  <a:pt x="405" y="314"/>
                </a:cubicBezTo>
                <a:cubicBezTo>
                  <a:pt x="405" y="0"/>
                  <a:pt x="405" y="0"/>
                  <a:pt x="405" y="0"/>
                </a:cubicBezTo>
                <a:close/>
                <a:moveTo>
                  <a:pt x="134" y="121"/>
                </a:moveTo>
                <a:cubicBezTo>
                  <a:pt x="212" y="121"/>
                  <a:pt x="212" y="121"/>
                  <a:pt x="212" y="121"/>
                </a:cubicBezTo>
                <a:cubicBezTo>
                  <a:pt x="212" y="312"/>
                  <a:pt x="212" y="312"/>
                  <a:pt x="212" y="312"/>
                </a:cubicBezTo>
                <a:cubicBezTo>
                  <a:pt x="134" y="312"/>
                  <a:pt x="134" y="312"/>
                  <a:pt x="134" y="312"/>
                </a:cubicBezTo>
                <a:cubicBezTo>
                  <a:pt x="134" y="121"/>
                  <a:pt x="134" y="121"/>
                  <a:pt x="134" y="121"/>
                </a:cubicBezTo>
                <a:close/>
                <a:moveTo>
                  <a:pt x="0" y="0"/>
                </a:moveTo>
                <a:cubicBezTo>
                  <a:pt x="0" y="314"/>
                  <a:pt x="0" y="314"/>
                  <a:pt x="0" y="314"/>
                </a:cubicBezTo>
                <a:cubicBezTo>
                  <a:pt x="76" y="314"/>
                  <a:pt x="76" y="314"/>
                  <a:pt x="76" y="314"/>
                </a:cubicBezTo>
                <a:cubicBezTo>
                  <a:pt x="76" y="66"/>
                  <a:pt x="76" y="66"/>
                  <a:pt x="76" y="66"/>
                </a:cubicBezTo>
                <a:cubicBezTo>
                  <a:pt x="100" y="66"/>
                  <a:pt x="190" y="65"/>
                  <a:pt x="226" y="65"/>
                </a:cubicBezTo>
                <a:cubicBezTo>
                  <a:pt x="253" y="66"/>
                  <a:pt x="272" y="84"/>
                  <a:pt x="272" y="112"/>
                </a:cubicBezTo>
                <a:cubicBezTo>
                  <a:pt x="273" y="314"/>
                  <a:pt x="273" y="314"/>
                  <a:pt x="273" y="314"/>
                </a:cubicBezTo>
                <a:cubicBezTo>
                  <a:pt x="347" y="313"/>
                  <a:pt x="347" y="313"/>
                  <a:pt x="347" y="313"/>
                </a:cubicBezTo>
                <a:cubicBezTo>
                  <a:pt x="347" y="313"/>
                  <a:pt x="347" y="160"/>
                  <a:pt x="346" y="88"/>
                </a:cubicBezTo>
                <a:cubicBezTo>
                  <a:pt x="346" y="43"/>
                  <a:pt x="314" y="0"/>
                  <a:pt x="266" y="0"/>
                </a:cubicBezTo>
                <a:cubicBezTo>
                  <a:pt x="76" y="0"/>
                  <a:pt x="76" y="0"/>
                  <a:pt x="76"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8364186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 xmlns:a16="http://schemas.microsoft.com/office/drawing/2014/main" id="{1E6E983E-91F3-4075-9481-8DCDCD6C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556857"/>
            <a:ext cx="4279899" cy="574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 xmlns:a16="http://schemas.microsoft.com/office/drawing/2014/main" id="{4D62FE8B-5E97-4051-BFE3-F23731788B35}"/>
              </a:ext>
            </a:extLst>
          </p:cNvPr>
          <p:cNvSpPr txBox="1"/>
          <p:nvPr/>
        </p:nvSpPr>
        <p:spPr>
          <a:xfrm>
            <a:off x="5240064" y="602838"/>
            <a:ext cx="589905"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1</a:t>
            </a:r>
            <a:endParaRPr lang="zh-CN" altLang="en-US" b="1" dirty="0">
              <a:solidFill>
                <a:schemeClr val="accent1"/>
              </a:solidFill>
            </a:endParaRPr>
          </a:p>
        </p:txBody>
      </p:sp>
      <p:sp>
        <p:nvSpPr>
          <p:cNvPr id="4" name="矩形 3">
            <a:extLst>
              <a:ext uri="{FF2B5EF4-FFF2-40B4-BE49-F238E27FC236}">
                <a16:creationId xmlns="" xmlns:a16="http://schemas.microsoft.com/office/drawing/2014/main" id="{859F7B17-CCBC-4ED9-B132-D37608CB0F1E}"/>
              </a:ext>
            </a:extLst>
          </p:cNvPr>
          <p:cNvSpPr/>
          <p:nvPr/>
        </p:nvSpPr>
        <p:spPr>
          <a:xfrm>
            <a:off x="5240064" y="980875"/>
            <a:ext cx="1374543" cy="246221"/>
          </a:xfrm>
          <a:prstGeom prst="rect">
            <a:avLst/>
          </a:prstGeom>
        </p:spPr>
        <p:txBody>
          <a:bodyPr wrap="none" lIns="0" tIns="0" rIns="0" bIns="0">
            <a:spAutoFit/>
          </a:bodyPr>
          <a:lstStyle/>
          <a:p>
            <a:r>
              <a:rPr lang="en-US" altLang="zh-CN" sz="1600" dirty="0">
                <a:solidFill>
                  <a:schemeClr val="bg1"/>
                </a:solidFill>
              </a:rPr>
              <a:t>2011</a:t>
            </a:r>
            <a:r>
              <a:rPr lang="zh-CN" altLang="en-US" sz="1600" dirty="0">
                <a:solidFill>
                  <a:schemeClr val="bg1"/>
                </a:solidFill>
              </a:rPr>
              <a:t>年</a:t>
            </a:r>
            <a:r>
              <a:rPr lang="en-US" altLang="zh-CN" sz="1600" dirty="0">
                <a:solidFill>
                  <a:schemeClr val="bg1"/>
                </a:solidFill>
              </a:rPr>
              <a:t>8</a:t>
            </a:r>
            <a:r>
              <a:rPr lang="zh-CN" altLang="en-US" sz="1600" dirty="0">
                <a:solidFill>
                  <a:schemeClr val="bg1"/>
                </a:solidFill>
              </a:rPr>
              <a:t>月发布</a:t>
            </a:r>
          </a:p>
        </p:txBody>
      </p:sp>
      <p:grpSp>
        <p:nvGrpSpPr>
          <p:cNvPr id="27" name="组合 26">
            <a:extLst>
              <a:ext uri="{FF2B5EF4-FFF2-40B4-BE49-F238E27FC236}">
                <a16:creationId xmlns="" xmlns:a16="http://schemas.microsoft.com/office/drawing/2014/main" id="{EB8B7955-BAE3-460C-A515-386BF80F42EA}"/>
              </a:ext>
            </a:extLst>
          </p:cNvPr>
          <p:cNvGrpSpPr/>
          <p:nvPr/>
        </p:nvGrpSpPr>
        <p:grpSpPr>
          <a:xfrm>
            <a:off x="5240064" y="1518892"/>
            <a:ext cx="3834580" cy="454053"/>
            <a:chOff x="5240065" y="1518892"/>
            <a:chExt cx="3834580" cy="454053"/>
          </a:xfrm>
        </p:grpSpPr>
        <p:grpSp>
          <p:nvGrpSpPr>
            <p:cNvPr id="19" name="组合 18">
              <a:extLst>
                <a:ext uri="{FF2B5EF4-FFF2-40B4-BE49-F238E27FC236}">
                  <a16:creationId xmlns="" xmlns:a16="http://schemas.microsoft.com/office/drawing/2014/main" id="{0511B4D4-00F8-4EA9-833F-18E01AA9314E}"/>
                </a:ext>
              </a:extLst>
            </p:cNvPr>
            <p:cNvGrpSpPr/>
            <p:nvPr/>
          </p:nvGrpSpPr>
          <p:grpSpPr>
            <a:xfrm>
              <a:off x="5240065" y="1518892"/>
              <a:ext cx="454053" cy="454053"/>
              <a:chOff x="5240065" y="1565647"/>
              <a:chExt cx="454053" cy="454053"/>
            </a:xfrm>
          </p:grpSpPr>
          <p:sp>
            <p:nvSpPr>
              <p:cNvPr id="5" name="椭圆 4">
                <a:extLst>
                  <a:ext uri="{FF2B5EF4-FFF2-40B4-BE49-F238E27FC236}">
                    <a16:creationId xmlns="" xmlns:a16="http://schemas.microsoft.com/office/drawing/2014/main" id="{1867FBB0-67BC-4FBA-A62F-67A4274107A3}"/>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3" name="椭圆 8">
                <a:extLst>
                  <a:ext uri="{FF2B5EF4-FFF2-40B4-BE49-F238E27FC236}">
                    <a16:creationId xmlns="" xmlns:a16="http://schemas.microsoft.com/office/drawing/2014/main" id="{E532A1BF-1371-4C7C-82DE-37F6FEF64803}"/>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a:extLst>
                <a:ext uri="{FF2B5EF4-FFF2-40B4-BE49-F238E27FC236}">
                  <a16:creationId xmlns="" xmlns:a16="http://schemas.microsoft.com/office/drawing/2014/main" id="{BC406664-B266-4A97-ACDE-8D53EC2E20F1}"/>
                </a:ext>
              </a:extLst>
            </p:cNvPr>
            <p:cNvGrpSpPr/>
            <p:nvPr/>
          </p:nvGrpSpPr>
          <p:grpSpPr>
            <a:xfrm>
              <a:off x="7564165" y="1518892"/>
              <a:ext cx="454053" cy="454053"/>
              <a:chOff x="7564165" y="1565647"/>
              <a:chExt cx="454053" cy="454053"/>
            </a:xfrm>
          </p:grpSpPr>
          <p:sp>
            <p:nvSpPr>
              <p:cNvPr id="7" name="椭圆 6">
                <a:extLst>
                  <a:ext uri="{FF2B5EF4-FFF2-40B4-BE49-F238E27FC236}">
                    <a16:creationId xmlns="" xmlns:a16="http://schemas.microsoft.com/office/drawing/2014/main" id="{0FDDED78-1A89-440C-B3A3-60F2AEF02629}"/>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4" name="椭圆 10">
                <a:extLst>
                  <a:ext uri="{FF2B5EF4-FFF2-40B4-BE49-F238E27FC236}">
                    <a16:creationId xmlns="" xmlns:a16="http://schemas.microsoft.com/office/drawing/2014/main" id="{9BA6926E-8EE6-46FE-8619-08D06A83528F}"/>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文本框 20">
              <a:extLst>
                <a:ext uri="{FF2B5EF4-FFF2-40B4-BE49-F238E27FC236}">
                  <a16:creationId xmlns="" xmlns:a16="http://schemas.microsoft.com/office/drawing/2014/main" id="{60EA8EEF-0039-44D8-A782-A0CE159B6D95}"/>
                </a:ext>
              </a:extLst>
            </p:cNvPr>
            <p:cNvSpPr txBox="1"/>
            <p:nvPr/>
          </p:nvSpPr>
          <p:spPr>
            <a:xfrm>
              <a:off x="5795155" y="1561252"/>
              <a:ext cx="1235916"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主屏尺寸：</a:t>
              </a:r>
              <a:r>
                <a:rPr lang="en-US" altLang="zh-CN" sz="800" dirty="0">
                  <a:solidFill>
                    <a:schemeClr val="bg1"/>
                  </a:solidFill>
                </a:rPr>
                <a:t>4</a:t>
              </a:r>
              <a:r>
                <a:rPr lang="zh-CN" altLang="en-US" sz="800" dirty="0">
                  <a:solidFill>
                    <a:schemeClr val="bg1"/>
                  </a:solidFill>
                </a:rPr>
                <a:t>英寸</a:t>
              </a:r>
              <a:endParaRPr lang="en-US" altLang="zh-CN" sz="800" dirty="0">
                <a:solidFill>
                  <a:schemeClr val="bg1"/>
                </a:solidFill>
              </a:endParaRPr>
            </a:p>
            <a:p>
              <a:pPr>
                <a:lnSpc>
                  <a:spcPct val="150000"/>
                </a:lnSpc>
              </a:pPr>
              <a:r>
                <a:rPr lang="zh-CN" altLang="en-US" sz="800" dirty="0">
                  <a:solidFill>
                    <a:schemeClr val="bg1"/>
                  </a:solidFill>
                </a:rPr>
                <a:t>主屏分辨率：</a:t>
              </a:r>
              <a:r>
                <a:rPr lang="en-US" altLang="zh-CN" sz="800" dirty="0">
                  <a:solidFill>
                    <a:schemeClr val="bg1"/>
                  </a:solidFill>
                </a:rPr>
                <a:t>854X480</a:t>
              </a:r>
              <a:r>
                <a:rPr lang="zh-CN" altLang="en-US" sz="800" dirty="0">
                  <a:solidFill>
                    <a:schemeClr val="bg1"/>
                  </a:solidFill>
                </a:rPr>
                <a:t>像素</a:t>
              </a:r>
            </a:p>
          </p:txBody>
        </p:sp>
        <p:sp>
          <p:nvSpPr>
            <p:cNvPr id="24" name="文本框 23">
              <a:extLst>
                <a:ext uri="{FF2B5EF4-FFF2-40B4-BE49-F238E27FC236}">
                  <a16:creationId xmlns="" xmlns:a16="http://schemas.microsoft.com/office/drawing/2014/main" id="{26FF1F2D-384B-43EC-9893-2503FACC4707}"/>
                </a:ext>
              </a:extLst>
            </p:cNvPr>
            <p:cNvSpPr txBox="1"/>
            <p:nvPr/>
          </p:nvSpPr>
          <p:spPr>
            <a:xfrm>
              <a:off x="8119255" y="1684362"/>
              <a:ext cx="955390" cy="123111"/>
            </a:xfrm>
            <a:prstGeom prst="rect">
              <a:avLst/>
            </a:prstGeom>
            <a:noFill/>
          </p:spPr>
          <p:txBody>
            <a:bodyPr wrap="none" lIns="0" tIns="0" rIns="0" bIns="0" rtlCol="0" anchor="ctr">
              <a:spAutoFit/>
            </a:bodyPr>
            <a:lstStyle/>
            <a:p>
              <a:r>
                <a:rPr lang="zh-CN" altLang="en-US" sz="800" dirty="0">
                  <a:solidFill>
                    <a:schemeClr val="bg1"/>
                  </a:solidFill>
                </a:rPr>
                <a:t>电池容量：</a:t>
              </a:r>
              <a:r>
                <a:rPr lang="en-US" altLang="zh-CN" sz="800" dirty="0">
                  <a:solidFill>
                    <a:schemeClr val="bg1"/>
                  </a:solidFill>
                </a:rPr>
                <a:t>1930mAh</a:t>
              </a:r>
            </a:p>
          </p:txBody>
        </p:sp>
      </p:grpSp>
      <p:grpSp>
        <p:nvGrpSpPr>
          <p:cNvPr id="28" name="组合 27">
            <a:extLst>
              <a:ext uri="{FF2B5EF4-FFF2-40B4-BE49-F238E27FC236}">
                <a16:creationId xmlns="" xmlns:a16="http://schemas.microsoft.com/office/drawing/2014/main" id="{2C0BDC2F-9A30-47B8-ADD6-0C480A4B107C}"/>
              </a:ext>
            </a:extLst>
          </p:cNvPr>
          <p:cNvGrpSpPr/>
          <p:nvPr/>
        </p:nvGrpSpPr>
        <p:grpSpPr>
          <a:xfrm>
            <a:off x="5240064" y="2307101"/>
            <a:ext cx="3975644" cy="454053"/>
            <a:chOff x="5240065" y="2351339"/>
            <a:chExt cx="3975644" cy="454053"/>
          </a:xfrm>
        </p:grpSpPr>
        <p:grpSp>
          <p:nvGrpSpPr>
            <p:cNvPr id="20" name="组合 19">
              <a:extLst>
                <a:ext uri="{FF2B5EF4-FFF2-40B4-BE49-F238E27FC236}">
                  <a16:creationId xmlns="" xmlns:a16="http://schemas.microsoft.com/office/drawing/2014/main" id="{166DFB5C-5801-42EB-AED0-9E1C7572E91B}"/>
                </a:ext>
              </a:extLst>
            </p:cNvPr>
            <p:cNvGrpSpPr/>
            <p:nvPr/>
          </p:nvGrpSpPr>
          <p:grpSpPr>
            <a:xfrm>
              <a:off x="5240065" y="2351339"/>
              <a:ext cx="454053" cy="454053"/>
              <a:chOff x="5240065" y="2505047"/>
              <a:chExt cx="454053" cy="454053"/>
            </a:xfrm>
          </p:grpSpPr>
          <p:sp>
            <p:nvSpPr>
              <p:cNvPr id="6" name="椭圆 5">
                <a:extLst>
                  <a:ext uri="{FF2B5EF4-FFF2-40B4-BE49-F238E27FC236}">
                    <a16:creationId xmlns="" xmlns:a16="http://schemas.microsoft.com/office/drawing/2014/main" id="{4759B4C7-019D-481E-ADAE-733022CADC7E}"/>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5" name="椭圆 9">
                <a:extLst>
                  <a:ext uri="{FF2B5EF4-FFF2-40B4-BE49-F238E27FC236}">
                    <a16:creationId xmlns="" xmlns:a16="http://schemas.microsoft.com/office/drawing/2014/main" id="{8C1AD1B9-7923-4776-AF92-96DD1AB15F70}"/>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a:extLst>
                <a:ext uri="{FF2B5EF4-FFF2-40B4-BE49-F238E27FC236}">
                  <a16:creationId xmlns="" xmlns:a16="http://schemas.microsoft.com/office/drawing/2014/main" id="{E7D15159-CD0E-4C5A-ABD0-D5E097F0D660}"/>
                </a:ext>
              </a:extLst>
            </p:cNvPr>
            <p:cNvGrpSpPr/>
            <p:nvPr/>
          </p:nvGrpSpPr>
          <p:grpSpPr>
            <a:xfrm>
              <a:off x="7564165" y="2351339"/>
              <a:ext cx="454053" cy="454053"/>
              <a:chOff x="7564165" y="2505047"/>
              <a:chExt cx="454053" cy="454053"/>
            </a:xfrm>
          </p:grpSpPr>
          <p:sp>
            <p:nvSpPr>
              <p:cNvPr id="8" name="椭圆 7">
                <a:extLst>
                  <a:ext uri="{FF2B5EF4-FFF2-40B4-BE49-F238E27FC236}">
                    <a16:creationId xmlns="" xmlns:a16="http://schemas.microsoft.com/office/drawing/2014/main" id="{09CE3574-379D-47A9-831C-AB0E846BFFB2}"/>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6" name="椭圆 11">
                <a:extLst>
                  <a:ext uri="{FF2B5EF4-FFF2-40B4-BE49-F238E27FC236}">
                    <a16:creationId xmlns="" xmlns:a16="http://schemas.microsoft.com/office/drawing/2014/main" id="{2113C902-FC96-4BF3-9CB3-79A0C46A9A5C}"/>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文本框 22">
              <a:extLst>
                <a:ext uri="{FF2B5EF4-FFF2-40B4-BE49-F238E27FC236}">
                  <a16:creationId xmlns="" xmlns:a16="http://schemas.microsoft.com/office/drawing/2014/main" id="{EA310926-CAB9-40C5-932F-823F1B372C9D}"/>
                </a:ext>
              </a:extLst>
            </p:cNvPr>
            <p:cNvSpPr txBox="1"/>
            <p:nvPr/>
          </p:nvSpPr>
          <p:spPr>
            <a:xfrm>
              <a:off x="5795155" y="2404663"/>
              <a:ext cx="1125308" cy="347403"/>
            </a:xfrm>
            <a:prstGeom prst="rect">
              <a:avLst/>
            </a:prstGeom>
            <a:noFill/>
          </p:spPr>
          <p:txBody>
            <a:bodyPr wrap="none" lIns="0" tIns="0" rIns="0" bIns="0" rtlCol="0" anchor="ctr">
              <a:spAutoFit/>
            </a:bodyPr>
            <a:lstStyle/>
            <a:p>
              <a:pPr>
                <a:lnSpc>
                  <a:spcPct val="150000"/>
                </a:lnSpc>
              </a:pPr>
              <a:r>
                <a:rPr lang="en-US" altLang="zh-CN" sz="800" dirty="0">
                  <a:solidFill>
                    <a:schemeClr val="bg1"/>
                  </a:solidFill>
                </a:rPr>
                <a:t>CPU:</a:t>
              </a:r>
              <a:r>
                <a:rPr lang="zh-CN" altLang="en-US" sz="800" dirty="0">
                  <a:solidFill>
                    <a:schemeClr val="bg1"/>
                  </a:solidFill>
                </a:rPr>
                <a:t>高通双核</a:t>
              </a:r>
              <a:r>
                <a:rPr lang="en-US" altLang="zh-CN" sz="800" dirty="0">
                  <a:solidFill>
                    <a:schemeClr val="bg1"/>
                  </a:solidFill>
                </a:rPr>
                <a:t>MSM8260</a:t>
              </a:r>
            </a:p>
            <a:p>
              <a:pPr>
                <a:lnSpc>
                  <a:spcPct val="150000"/>
                </a:lnSpc>
              </a:pPr>
              <a:r>
                <a:rPr lang="zh-CN" altLang="en-US" sz="800" dirty="0">
                  <a:solidFill>
                    <a:schemeClr val="bg1"/>
                  </a:solidFill>
                </a:rPr>
                <a:t>内存：</a:t>
              </a:r>
              <a:r>
                <a:rPr lang="en-US" altLang="zh-CN" sz="800" dirty="0">
                  <a:solidFill>
                    <a:schemeClr val="bg1"/>
                  </a:solidFill>
                </a:rPr>
                <a:t>1GB</a:t>
              </a:r>
            </a:p>
          </p:txBody>
        </p:sp>
        <p:sp>
          <p:nvSpPr>
            <p:cNvPr id="25" name="文本框 24">
              <a:extLst>
                <a:ext uri="{FF2B5EF4-FFF2-40B4-BE49-F238E27FC236}">
                  <a16:creationId xmlns="" xmlns:a16="http://schemas.microsoft.com/office/drawing/2014/main" id="{55E69696-F1A4-4BCF-8F59-0884BA58F265}"/>
                </a:ext>
              </a:extLst>
            </p:cNvPr>
            <p:cNvSpPr txBox="1"/>
            <p:nvPr/>
          </p:nvSpPr>
          <p:spPr>
            <a:xfrm>
              <a:off x="8119255" y="2516809"/>
              <a:ext cx="1096454" cy="123111"/>
            </a:xfrm>
            <a:prstGeom prst="rect">
              <a:avLst/>
            </a:prstGeom>
            <a:noFill/>
          </p:spPr>
          <p:txBody>
            <a:bodyPr wrap="none" lIns="0" tIns="0" rIns="0" bIns="0" rtlCol="0" anchor="ctr">
              <a:spAutoFit/>
            </a:bodyPr>
            <a:lstStyle/>
            <a:p>
              <a:r>
                <a:rPr lang="zh-CN" altLang="en-US" sz="800" dirty="0">
                  <a:solidFill>
                    <a:schemeClr val="bg1"/>
                  </a:solidFill>
                </a:rPr>
                <a:t>后置摄像头：</a:t>
              </a:r>
              <a:r>
                <a:rPr lang="en-US" altLang="zh-CN" sz="800" dirty="0">
                  <a:solidFill>
                    <a:schemeClr val="bg1"/>
                  </a:solidFill>
                </a:rPr>
                <a:t>800</a:t>
              </a:r>
              <a:r>
                <a:rPr lang="zh-CN" altLang="en-US" sz="800" dirty="0">
                  <a:solidFill>
                    <a:schemeClr val="bg1"/>
                  </a:solidFill>
                </a:rPr>
                <a:t>万像素</a:t>
              </a:r>
            </a:p>
          </p:txBody>
        </p:sp>
      </p:grpSp>
      <p:sp>
        <p:nvSpPr>
          <p:cNvPr id="26" name="矩形 25">
            <a:extLst>
              <a:ext uri="{FF2B5EF4-FFF2-40B4-BE49-F238E27FC236}">
                <a16:creationId xmlns="" xmlns:a16="http://schemas.microsoft.com/office/drawing/2014/main" id="{D0F6B597-C006-411D-9DDF-E533745609DE}"/>
              </a:ext>
            </a:extLst>
          </p:cNvPr>
          <p:cNvSpPr/>
          <p:nvPr/>
        </p:nvSpPr>
        <p:spPr>
          <a:xfrm>
            <a:off x="5240064" y="4212280"/>
            <a:ext cx="6280423" cy="507831"/>
          </a:xfrm>
          <a:prstGeom prst="rect">
            <a:avLst/>
          </a:prstGeom>
        </p:spPr>
        <p:txBody>
          <a:bodyPr wrap="square" lIns="0" tIns="0" rIns="0" bIns="0">
            <a:spAutoFit/>
          </a:bodyPr>
          <a:lstStyle/>
          <a:p>
            <a:pPr>
              <a:lnSpc>
                <a:spcPct val="150000"/>
              </a:lnSpc>
            </a:pPr>
            <a:r>
              <a:rPr lang="zh-CN" altLang="en-US" sz="1100" dirty="0">
                <a:solidFill>
                  <a:schemeClr val="bg1"/>
                </a:solidFill>
              </a:rPr>
              <a:t>小米</a:t>
            </a:r>
            <a:r>
              <a:rPr lang="en-US" altLang="zh-CN" sz="1100" dirty="0">
                <a:solidFill>
                  <a:schemeClr val="bg1"/>
                </a:solidFill>
              </a:rPr>
              <a:t>1</a:t>
            </a:r>
            <a:r>
              <a:rPr lang="zh-CN" altLang="en-US" sz="1100" dirty="0">
                <a:solidFill>
                  <a:schemeClr val="bg1"/>
                </a:solidFill>
              </a:rPr>
              <a:t>的高性价比让当时还作为学生的我完全为之疯狂，果断用兼职存下来的钱买下，如果说唯一的缺点就是没有前置摄像头，被对象嫌弃了好一阵子。</a:t>
            </a:r>
          </a:p>
        </p:txBody>
      </p:sp>
      <p:sp>
        <p:nvSpPr>
          <p:cNvPr id="29" name="矩形 28">
            <a:extLst>
              <a:ext uri="{FF2B5EF4-FFF2-40B4-BE49-F238E27FC236}">
                <a16:creationId xmlns="" xmlns:a16="http://schemas.microsoft.com/office/drawing/2014/main" id="{E3BA157E-E541-471C-8108-CBABB49468B7}"/>
              </a:ext>
            </a:extLst>
          </p:cNvPr>
          <p:cNvSpPr/>
          <p:nvPr/>
        </p:nvSpPr>
        <p:spPr>
          <a:xfrm>
            <a:off x="5240064" y="4857091"/>
            <a:ext cx="6280423" cy="323165"/>
          </a:xfrm>
          <a:prstGeom prst="rect">
            <a:avLst/>
          </a:prstGeom>
        </p:spPr>
        <p:txBody>
          <a:bodyPr wrap="square" lIns="0" tIns="0" rIns="0" bIns="0">
            <a:spAutoFit/>
          </a:bodyPr>
          <a:lstStyle/>
          <a:p>
            <a:pPr>
              <a:lnSpc>
                <a:spcPct val="150000"/>
              </a:lnSpc>
            </a:pPr>
            <a:r>
              <a:rPr lang="en-US" altLang="zh-CN" sz="1400" b="1" dirty="0">
                <a:solidFill>
                  <a:schemeClr val="accent1"/>
                </a:solidFill>
              </a:rPr>
              <a:t>MIUI</a:t>
            </a:r>
            <a:r>
              <a:rPr lang="zh-CN" altLang="en-US" sz="1400" b="1" dirty="0">
                <a:solidFill>
                  <a:schemeClr val="accent1"/>
                </a:solidFill>
              </a:rPr>
              <a:t>的团队及每周五的定点更新，让我每周都有期待和惊喜</a:t>
            </a:r>
          </a:p>
        </p:txBody>
      </p:sp>
    </p:spTree>
    <p:extLst>
      <p:ext uri="{BB962C8B-B14F-4D97-AF65-F5344CB8AC3E}">
        <p14:creationId xmlns:p14="http://schemas.microsoft.com/office/powerpoint/2010/main" val="294801181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30" name="图片 3">
            <a:extLst>
              <a:ext uri="{FF2B5EF4-FFF2-40B4-BE49-F238E27FC236}">
                <a16:creationId xmlns="" xmlns:a16="http://schemas.microsoft.com/office/drawing/2014/main" id="{CE8B5332-A5DC-4578-8F91-80289668A30D}"/>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122702" y="556857"/>
            <a:ext cx="4037907" cy="574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 xmlns:a16="http://schemas.microsoft.com/office/drawing/2014/main" id="{4D62FE8B-5E97-4051-BFE3-F23731788B35}"/>
              </a:ext>
            </a:extLst>
          </p:cNvPr>
          <p:cNvSpPr txBox="1"/>
          <p:nvPr/>
        </p:nvSpPr>
        <p:spPr>
          <a:xfrm>
            <a:off x="5240064" y="602838"/>
            <a:ext cx="589905"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2</a:t>
            </a:r>
            <a:endParaRPr lang="zh-CN" altLang="en-US" b="1" dirty="0">
              <a:solidFill>
                <a:schemeClr val="accent1"/>
              </a:solidFill>
            </a:endParaRPr>
          </a:p>
        </p:txBody>
      </p:sp>
      <p:sp>
        <p:nvSpPr>
          <p:cNvPr id="4" name="矩形 3">
            <a:extLst>
              <a:ext uri="{FF2B5EF4-FFF2-40B4-BE49-F238E27FC236}">
                <a16:creationId xmlns="" xmlns:a16="http://schemas.microsoft.com/office/drawing/2014/main" id="{859F7B17-CCBC-4ED9-B132-D37608CB0F1E}"/>
              </a:ext>
            </a:extLst>
          </p:cNvPr>
          <p:cNvSpPr/>
          <p:nvPr/>
        </p:nvSpPr>
        <p:spPr>
          <a:xfrm>
            <a:off x="5240064" y="980875"/>
            <a:ext cx="1389804" cy="246221"/>
          </a:xfrm>
          <a:prstGeom prst="rect">
            <a:avLst/>
          </a:prstGeom>
        </p:spPr>
        <p:txBody>
          <a:bodyPr wrap="none" lIns="0" tIns="0" rIns="0" bIns="0">
            <a:spAutoFit/>
          </a:bodyPr>
          <a:lstStyle/>
          <a:p>
            <a:r>
              <a:rPr lang="en-US" altLang="zh-CN" sz="1600" dirty="0">
                <a:solidFill>
                  <a:schemeClr val="bg1"/>
                </a:solidFill>
              </a:rPr>
              <a:t>2012</a:t>
            </a:r>
            <a:r>
              <a:rPr lang="zh-CN" altLang="en-US" sz="1600" dirty="0">
                <a:solidFill>
                  <a:schemeClr val="bg1"/>
                </a:solidFill>
              </a:rPr>
              <a:t>年</a:t>
            </a:r>
            <a:r>
              <a:rPr lang="en-US" altLang="zh-CN" sz="1600" dirty="0">
                <a:solidFill>
                  <a:schemeClr val="bg1"/>
                </a:solidFill>
              </a:rPr>
              <a:t>8</a:t>
            </a:r>
            <a:r>
              <a:rPr lang="zh-CN" altLang="en-US" sz="1600" dirty="0">
                <a:solidFill>
                  <a:schemeClr val="bg1"/>
                </a:solidFill>
              </a:rPr>
              <a:t>月发布</a:t>
            </a:r>
          </a:p>
        </p:txBody>
      </p:sp>
      <p:grpSp>
        <p:nvGrpSpPr>
          <p:cNvPr id="27" name="组合 26">
            <a:extLst>
              <a:ext uri="{FF2B5EF4-FFF2-40B4-BE49-F238E27FC236}">
                <a16:creationId xmlns="" xmlns:a16="http://schemas.microsoft.com/office/drawing/2014/main" id="{EB8B7955-BAE3-460C-A515-386BF80F42EA}"/>
              </a:ext>
            </a:extLst>
          </p:cNvPr>
          <p:cNvGrpSpPr/>
          <p:nvPr/>
        </p:nvGrpSpPr>
        <p:grpSpPr>
          <a:xfrm>
            <a:off x="5240064" y="1518892"/>
            <a:ext cx="3834580" cy="454053"/>
            <a:chOff x="5240065" y="1518892"/>
            <a:chExt cx="3834580" cy="454053"/>
          </a:xfrm>
        </p:grpSpPr>
        <p:grpSp>
          <p:nvGrpSpPr>
            <p:cNvPr id="19" name="组合 18">
              <a:extLst>
                <a:ext uri="{FF2B5EF4-FFF2-40B4-BE49-F238E27FC236}">
                  <a16:creationId xmlns="" xmlns:a16="http://schemas.microsoft.com/office/drawing/2014/main" id="{0511B4D4-00F8-4EA9-833F-18E01AA9314E}"/>
                </a:ext>
              </a:extLst>
            </p:cNvPr>
            <p:cNvGrpSpPr/>
            <p:nvPr/>
          </p:nvGrpSpPr>
          <p:grpSpPr>
            <a:xfrm>
              <a:off x="5240065" y="1518892"/>
              <a:ext cx="454053" cy="454053"/>
              <a:chOff x="5240065" y="1565647"/>
              <a:chExt cx="454053" cy="454053"/>
            </a:xfrm>
          </p:grpSpPr>
          <p:sp>
            <p:nvSpPr>
              <p:cNvPr id="5" name="椭圆 4">
                <a:extLst>
                  <a:ext uri="{FF2B5EF4-FFF2-40B4-BE49-F238E27FC236}">
                    <a16:creationId xmlns="" xmlns:a16="http://schemas.microsoft.com/office/drawing/2014/main" id="{1867FBB0-67BC-4FBA-A62F-67A4274107A3}"/>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3" name="椭圆 8">
                <a:extLst>
                  <a:ext uri="{FF2B5EF4-FFF2-40B4-BE49-F238E27FC236}">
                    <a16:creationId xmlns="" xmlns:a16="http://schemas.microsoft.com/office/drawing/2014/main" id="{E532A1BF-1371-4C7C-82DE-37F6FEF64803}"/>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8" name="组合 17">
              <a:extLst>
                <a:ext uri="{FF2B5EF4-FFF2-40B4-BE49-F238E27FC236}">
                  <a16:creationId xmlns="" xmlns:a16="http://schemas.microsoft.com/office/drawing/2014/main" id="{BC406664-B266-4A97-ACDE-8D53EC2E20F1}"/>
                </a:ext>
              </a:extLst>
            </p:cNvPr>
            <p:cNvGrpSpPr/>
            <p:nvPr/>
          </p:nvGrpSpPr>
          <p:grpSpPr>
            <a:xfrm>
              <a:off x="7564165" y="1518892"/>
              <a:ext cx="454053" cy="454053"/>
              <a:chOff x="7564165" y="1565647"/>
              <a:chExt cx="454053" cy="454053"/>
            </a:xfrm>
          </p:grpSpPr>
          <p:sp>
            <p:nvSpPr>
              <p:cNvPr id="7" name="椭圆 6">
                <a:extLst>
                  <a:ext uri="{FF2B5EF4-FFF2-40B4-BE49-F238E27FC236}">
                    <a16:creationId xmlns="" xmlns:a16="http://schemas.microsoft.com/office/drawing/2014/main" id="{0FDDED78-1A89-440C-B3A3-60F2AEF02629}"/>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4" name="椭圆 10">
                <a:extLst>
                  <a:ext uri="{FF2B5EF4-FFF2-40B4-BE49-F238E27FC236}">
                    <a16:creationId xmlns="" xmlns:a16="http://schemas.microsoft.com/office/drawing/2014/main" id="{9BA6926E-8EE6-46FE-8619-08D06A83528F}"/>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文本框 20">
              <a:extLst>
                <a:ext uri="{FF2B5EF4-FFF2-40B4-BE49-F238E27FC236}">
                  <a16:creationId xmlns="" xmlns:a16="http://schemas.microsoft.com/office/drawing/2014/main" id="{60EA8EEF-0039-44D8-A782-A0CE159B6D95}"/>
                </a:ext>
              </a:extLst>
            </p:cNvPr>
            <p:cNvSpPr txBox="1"/>
            <p:nvPr/>
          </p:nvSpPr>
          <p:spPr>
            <a:xfrm>
              <a:off x="5795155" y="1561252"/>
              <a:ext cx="1333698"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主屏尺寸：</a:t>
              </a:r>
              <a:r>
                <a:rPr lang="en-US" altLang="zh-CN" sz="800" dirty="0">
                  <a:solidFill>
                    <a:schemeClr val="bg1"/>
                  </a:solidFill>
                </a:rPr>
                <a:t>4.3</a:t>
              </a:r>
              <a:r>
                <a:rPr lang="zh-CN" altLang="en-US" sz="800" dirty="0">
                  <a:solidFill>
                    <a:schemeClr val="bg1"/>
                  </a:solidFill>
                </a:rPr>
                <a:t>英寸</a:t>
              </a:r>
              <a:endParaRPr lang="en-US" altLang="zh-CN" sz="800" dirty="0">
                <a:solidFill>
                  <a:schemeClr val="bg1"/>
                </a:solidFill>
              </a:endParaRPr>
            </a:p>
            <a:p>
              <a:pPr>
                <a:lnSpc>
                  <a:spcPct val="150000"/>
                </a:lnSpc>
              </a:pPr>
              <a:r>
                <a:rPr lang="zh-CN" altLang="en-US" sz="800" dirty="0">
                  <a:solidFill>
                    <a:schemeClr val="bg1"/>
                  </a:solidFill>
                </a:rPr>
                <a:t>主屏分辨率：</a:t>
              </a:r>
              <a:r>
                <a:rPr lang="en-US" altLang="zh-CN" sz="800" dirty="0">
                  <a:solidFill>
                    <a:schemeClr val="bg1"/>
                  </a:solidFill>
                </a:rPr>
                <a:t>1280x7200</a:t>
              </a:r>
              <a:r>
                <a:rPr lang="zh-CN" altLang="en-US" sz="800" dirty="0">
                  <a:solidFill>
                    <a:schemeClr val="bg1"/>
                  </a:solidFill>
                </a:rPr>
                <a:t>像素</a:t>
              </a:r>
            </a:p>
          </p:txBody>
        </p:sp>
        <p:sp>
          <p:nvSpPr>
            <p:cNvPr id="24" name="文本框 23">
              <a:extLst>
                <a:ext uri="{FF2B5EF4-FFF2-40B4-BE49-F238E27FC236}">
                  <a16:creationId xmlns="" xmlns:a16="http://schemas.microsoft.com/office/drawing/2014/main" id="{26FF1F2D-384B-43EC-9893-2503FACC4707}"/>
                </a:ext>
              </a:extLst>
            </p:cNvPr>
            <p:cNvSpPr txBox="1"/>
            <p:nvPr/>
          </p:nvSpPr>
          <p:spPr>
            <a:xfrm>
              <a:off x="8119255" y="1684362"/>
              <a:ext cx="955390" cy="123111"/>
            </a:xfrm>
            <a:prstGeom prst="rect">
              <a:avLst/>
            </a:prstGeom>
            <a:noFill/>
          </p:spPr>
          <p:txBody>
            <a:bodyPr wrap="none" lIns="0" tIns="0" rIns="0" bIns="0" rtlCol="0" anchor="ctr">
              <a:spAutoFit/>
            </a:bodyPr>
            <a:lstStyle/>
            <a:p>
              <a:r>
                <a:rPr lang="zh-CN" altLang="en-US" sz="800" dirty="0">
                  <a:solidFill>
                    <a:schemeClr val="bg1"/>
                  </a:solidFill>
                </a:rPr>
                <a:t>电池容量：</a:t>
              </a:r>
              <a:r>
                <a:rPr lang="en-US" altLang="zh-CN" sz="800" dirty="0">
                  <a:solidFill>
                    <a:schemeClr val="bg1"/>
                  </a:solidFill>
                </a:rPr>
                <a:t>2000mAh</a:t>
              </a:r>
            </a:p>
          </p:txBody>
        </p:sp>
      </p:grpSp>
      <p:grpSp>
        <p:nvGrpSpPr>
          <p:cNvPr id="28" name="组合 27">
            <a:extLst>
              <a:ext uri="{FF2B5EF4-FFF2-40B4-BE49-F238E27FC236}">
                <a16:creationId xmlns="" xmlns:a16="http://schemas.microsoft.com/office/drawing/2014/main" id="{2C0BDC2F-9A30-47B8-ADD6-0C480A4B107C}"/>
              </a:ext>
            </a:extLst>
          </p:cNvPr>
          <p:cNvGrpSpPr/>
          <p:nvPr/>
        </p:nvGrpSpPr>
        <p:grpSpPr>
          <a:xfrm>
            <a:off x="5240064" y="2307101"/>
            <a:ext cx="3975644" cy="454053"/>
            <a:chOff x="5240065" y="2351339"/>
            <a:chExt cx="3975644" cy="454053"/>
          </a:xfrm>
        </p:grpSpPr>
        <p:grpSp>
          <p:nvGrpSpPr>
            <p:cNvPr id="20" name="组合 19">
              <a:extLst>
                <a:ext uri="{FF2B5EF4-FFF2-40B4-BE49-F238E27FC236}">
                  <a16:creationId xmlns="" xmlns:a16="http://schemas.microsoft.com/office/drawing/2014/main" id="{166DFB5C-5801-42EB-AED0-9E1C7572E91B}"/>
                </a:ext>
              </a:extLst>
            </p:cNvPr>
            <p:cNvGrpSpPr/>
            <p:nvPr/>
          </p:nvGrpSpPr>
          <p:grpSpPr>
            <a:xfrm>
              <a:off x="5240065" y="2351339"/>
              <a:ext cx="454053" cy="454053"/>
              <a:chOff x="5240065" y="2505047"/>
              <a:chExt cx="454053" cy="454053"/>
            </a:xfrm>
          </p:grpSpPr>
          <p:sp>
            <p:nvSpPr>
              <p:cNvPr id="6" name="椭圆 5">
                <a:extLst>
                  <a:ext uri="{FF2B5EF4-FFF2-40B4-BE49-F238E27FC236}">
                    <a16:creationId xmlns="" xmlns:a16="http://schemas.microsoft.com/office/drawing/2014/main" id="{4759B4C7-019D-481E-ADAE-733022CADC7E}"/>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5" name="椭圆 9">
                <a:extLst>
                  <a:ext uri="{FF2B5EF4-FFF2-40B4-BE49-F238E27FC236}">
                    <a16:creationId xmlns="" xmlns:a16="http://schemas.microsoft.com/office/drawing/2014/main" id="{8C1AD1B9-7923-4776-AF92-96DD1AB15F70}"/>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a:extLst>
                <a:ext uri="{FF2B5EF4-FFF2-40B4-BE49-F238E27FC236}">
                  <a16:creationId xmlns="" xmlns:a16="http://schemas.microsoft.com/office/drawing/2014/main" id="{E7D15159-CD0E-4C5A-ABD0-D5E097F0D660}"/>
                </a:ext>
              </a:extLst>
            </p:cNvPr>
            <p:cNvGrpSpPr/>
            <p:nvPr/>
          </p:nvGrpSpPr>
          <p:grpSpPr>
            <a:xfrm>
              <a:off x="7564165" y="2351339"/>
              <a:ext cx="454053" cy="454053"/>
              <a:chOff x="7564165" y="2505047"/>
              <a:chExt cx="454053" cy="454053"/>
            </a:xfrm>
          </p:grpSpPr>
          <p:sp>
            <p:nvSpPr>
              <p:cNvPr id="8" name="椭圆 7">
                <a:extLst>
                  <a:ext uri="{FF2B5EF4-FFF2-40B4-BE49-F238E27FC236}">
                    <a16:creationId xmlns="" xmlns:a16="http://schemas.microsoft.com/office/drawing/2014/main" id="{09CE3574-379D-47A9-831C-AB0E846BFFB2}"/>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16" name="椭圆 11">
                <a:extLst>
                  <a:ext uri="{FF2B5EF4-FFF2-40B4-BE49-F238E27FC236}">
                    <a16:creationId xmlns="" xmlns:a16="http://schemas.microsoft.com/office/drawing/2014/main" id="{2113C902-FC96-4BF3-9CB3-79A0C46A9A5C}"/>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文本框 22">
              <a:extLst>
                <a:ext uri="{FF2B5EF4-FFF2-40B4-BE49-F238E27FC236}">
                  <a16:creationId xmlns="" xmlns:a16="http://schemas.microsoft.com/office/drawing/2014/main" id="{EA310926-CAB9-40C5-932F-823F1B372C9D}"/>
                </a:ext>
              </a:extLst>
            </p:cNvPr>
            <p:cNvSpPr txBox="1"/>
            <p:nvPr/>
          </p:nvSpPr>
          <p:spPr>
            <a:xfrm>
              <a:off x="5795155" y="2404664"/>
              <a:ext cx="1125308" cy="347403"/>
            </a:xfrm>
            <a:prstGeom prst="rect">
              <a:avLst/>
            </a:prstGeom>
            <a:noFill/>
          </p:spPr>
          <p:txBody>
            <a:bodyPr wrap="none" lIns="0" tIns="0" rIns="0" bIns="0" rtlCol="0" anchor="ctr">
              <a:spAutoFit/>
            </a:bodyPr>
            <a:lstStyle/>
            <a:p>
              <a:pPr>
                <a:lnSpc>
                  <a:spcPct val="150000"/>
                </a:lnSpc>
              </a:pPr>
              <a:r>
                <a:rPr lang="en-US" altLang="zh-CN" sz="800" dirty="0">
                  <a:solidFill>
                    <a:schemeClr val="bg1"/>
                  </a:solidFill>
                </a:rPr>
                <a:t>CPU:</a:t>
              </a:r>
              <a:r>
                <a:rPr lang="zh-CN" altLang="en-US" sz="800" dirty="0">
                  <a:solidFill>
                    <a:schemeClr val="bg1"/>
                  </a:solidFill>
                </a:rPr>
                <a:t>高通四核</a:t>
              </a:r>
              <a:r>
                <a:rPr lang="en-US" altLang="zh-CN" sz="800" dirty="0">
                  <a:solidFill>
                    <a:schemeClr val="bg1"/>
                  </a:solidFill>
                </a:rPr>
                <a:t>APQ8064</a:t>
              </a:r>
            </a:p>
            <a:p>
              <a:pPr>
                <a:lnSpc>
                  <a:spcPct val="150000"/>
                </a:lnSpc>
              </a:pPr>
              <a:r>
                <a:rPr lang="zh-CN" altLang="en-US" sz="800" dirty="0">
                  <a:solidFill>
                    <a:schemeClr val="bg1"/>
                  </a:solidFill>
                </a:rPr>
                <a:t>内存：</a:t>
              </a:r>
              <a:r>
                <a:rPr lang="en-US" altLang="zh-CN" sz="800" dirty="0">
                  <a:solidFill>
                    <a:schemeClr val="bg1"/>
                  </a:solidFill>
                </a:rPr>
                <a:t>2GB</a:t>
              </a:r>
            </a:p>
          </p:txBody>
        </p:sp>
        <p:sp>
          <p:nvSpPr>
            <p:cNvPr id="25" name="文本框 24">
              <a:extLst>
                <a:ext uri="{FF2B5EF4-FFF2-40B4-BE49-F238E27FC236}">
                  <a16:creationId xmlns="" xmlns:a16="http://schemas.microsoft.com/office/drawing/2014/main" id="{55E69696-F1A4-4BCF-8F59-0884BA58F265}"/>
                </a:ext>
              </a:extLst>
            </p:cNvPr>
            <p:cNvSpPr txBox="1"/>
            <p:nvPr/>
          </p:nvSpPr>
          <p:spPr>
            <a:xfrm>
              <a:off x="8119255" y="2393699"/>
              <a:ext cx="1096454"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前置摄像头：</a:t>
              </a:r>
              <a:r>
                <a:rPr lang="en-US" altLang="zh-CN" sz="800" dirty="0">
                  <a:solidFill>
                    <a:schemeClr val="bg1"/>
                  </a:solidFill>
                </a:rPr>
                <a:t>200</a:t>
              </a:r>
              <a:r>
                <a:rPr lang="zh-CN" altLang="en-US" sz="800" dirty="0">
                  <a:solidFill>
                    <a:schemeClr val="bg1"/>
                  </a:solidFill>
                </a:rPr>
                <a:t>万像素</a:t>
              </a:r>
              <a:endParaRPr lang="en-US" altLang="zh-CN" sz="800" dirty="0">
                <a:solidFill>
                  <a:schemeClr val="bg1"/>
                </a:solidFill>
              </a:endParaRPr>
            </a:p>
            <a:p>
              <a:pPr>
                <a:lnSpc>
                  <a:spcPct val="150000"/>
                </a:lnSpc>
              </a:pPr>
              <a:r>
                <a:rPr lang="zh-CN" altLang="en-US" sz="800" dirty="0">
                  <a:solidFill>
                    <a:schemeClr val="bg1"/>
                  </a:solidFill>
                </a:rPr>
                <a:t>后置摄像头：</a:t>
              </a:r>
              <a:r>
                <a:rPr lang="en-US" altLang="zh-CN" sz="800" dirty="0">
                  <a:solidFill>
                    <a:schemeClr val="bg1"/>
                  </a:solidFill>
                </a:rPr>
                <a:t>800</a:t>
              </a:r>
              <a:r>
                <a:rPr lang="zh-CN" altLang="en-US" sz="800" dirty="0">
                  <a:solidFill>
                    <a:schemeClr val="bg1"/>
                  </a:solidFill>
                </a:rPr>
                <a:t>万像素</a:t>
              </a:r>
            </a:p>
          </p:txBody>
        </p:sp>
      </p:grpSp>
      <p:sp>
        <p:nvSpPr>
          <p:cNvPr id="29" name="矩形 28">
            <a:extLst>
              <a:ext uri="{FF2B5EF4-FFF2-40B4-BE49-F238E27FC236}">
                <a16:creationId xmlns="" xmlns:a16="http://schemas.microsoft.com/office/drawing/2014/main" id="{E3BA157E-E541-471C-8108-CBABB49468B7}"/>
              </a:ext>
            </a:extLst>
          </p:cNvPr>
          <p:cNvSpPr/>
          <p:nvPr/>
        </p:nvSpPr>
        <p:spPr>
          <a:xfrm>
            <a:off x="5240064" y="5123664"/>
            <a:ext cx="6280423" cy="215444"/>
          </a:xfrm>
          <a:prstGeom prst="rect">
            <a:avLst/>
          </a:prstGeom>
        </p:spPr>
        <p:txBody>
          <a:bodyPr wrap="square" lIns="0" tIns="0" rIns="0" bIns="0" anchor="t">
            <a:spAutoFit/>
          </a:bodyPr>
          <a:lstStyle/>
          <a:p>
            <a:r>
              <a:rPr lang="zh-CN" altLang="en-US" sz="1400" b="1" dirty="0">
                <a:solidFill>
                  <a:schemeClr val="accent1"/>
                </a:solidFill>
              </a:rPr>
              <a:t>终于有前置摄像头了，我感觉挽救了自己的爱情。</a:t>
            </a:r>
          </a:p>
        </p:txBody>
      </p:sp>
      <p:sp>
        <p:nvSpPr>
          <p:cNvPr id="10" name="矩形 9">
            <a:extLst>
              <a:ext uri="{FF2B5EF4-FFF2-40B4-BE49-F238E27FC236}">
                <a16:creationId xmlns="" xmlns:a16="http://schemas.microsoft.com/office/drawing/2014/main" id="{35336448-253A-42A3-AB5E-004980430572}"/>
              </a:ext>
            </a:extLst>
          </p:cNvPr>
          <p:cNvSpPr/>
          <p:nvPr/>
        </p:nvSpPr>
        <p:spPr>
          <a:xfrm>
            <a:off x="5240064" y="4219831"/>
            <a:ext cx="6280423"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chemeClr val="bg1"/>
                </a:solidFill>
              </a:rPr>
              <a:t>比起</a:t>
            </a:r>
            <a:r>
              <a:rPr lang="en-US" altLang="zh-CN" sz="1000" dirty="0">
                <a:solidFill>
                  <a:schemeClr val="bg1"/>
                </a:solidFill>
              </a:rPr>
              <a:t>MI1</a:t>
            </a:r>
            <a:r>
              <a:rPr lang="zh-CN" altLang="en-US" sz="1000" dirty="0">
                <a:solidFill>
                  <a:schemeClr val="bg1"/>
                </a:solidFill>
              </a:rPr>
              <a:t>圆润度减少，多了凹凸有致的线条。更窄的边框设计，更加有利于手掌较小的亚洲人使用</a:t>
            </a:r>
            <a:endParaRPr lang="en-US" altLang="zh-CN" sz="1000" dirty="0">
              <a:solidFill>
                <a:schemeClr val="bg1"/>
              </a:solidFill>
            </a:endParaRPr>
          </a:p>
          <a:p>
            <a:pPr marL="171450" indent="-171450">
              <a:lnSpc>
                <a:spcPct val="150000"/>
              </a:lnSpc>
              <a:buFont typeface="Wingdings" panose="05000000000000000000" pitchFamily="2" charset="2"/>
              <a:buChar char="l"/>
            </a:pPr>
            <a:r>
              <a:rPr lang="zh-CN" altLang="en-US" sz="1000" dirty="0">
                <a:solidFill>
                  <a:schemeClr val="bg1"/>
                </a:solidFill>
              </a:rPr>
              <a:t>当时搭载的高通</a:t>
            </a:r>
            <a:r>
              <a:rPr lang="en-US" altLang="zh-CN" sz="1000" dirty="0">
                <a:solidFill>
                  <a:schemeClr val="bg1"/>
                </a:solidFill>
              </a:rPr>
              <a:t>S4</a:t>
            </a:r>
            <a:r>
              <a:rPr lang="zh-CN" altLang="en-US" sz="1000" dirty="0">
                <a:solidFill>
                  <a:schemeClr val="bg1"/>
                </a:solidFill>
              </a:rPr>
              <a:t>四核处理器，最高单核都可达到</a:t>
            </a:r>
            <a:r>
              <a:rPr lang="en-US" altLang="zh-CN" sz="1000" dirty="0">
                <a:solidFill>
                  <a:schemeClr val="bg1"/>
                </a:solidFill>
              </a:rPr>
              <a:t>2.5GHz</a:t>
            </a:r>
            <a:r>
              <a:rPr lang="zh-CN" altLang="en-US" sz="1000" dirty="0">
                <a:solidFill>
                  <a:schemeClr val="bg1"/>
                </a:solidFill>
              </a:rPr>
              <a:t>，堪称跑分天王</a:t>
            </a:r>
          </a:p>
          <a:p>
            <a:pPr marL="171450" indent="-171450">
              <a:lnSpc>
                <a:spcPct val="150000"/>
              </a:lnSpc>
              <a:buFont typeface="Wingdings" panose="05000000000000000000" pitchFamily="2" charset="2"/>
              <a:buChar char="l"/>
            </a:pPr>
            <a:r>
              <a:rPr lang="zh-CN" altLang="en-US" sz="1000" dirty="0">
                <a:solidFill>
                  <a:schemeClr val="bg1"/>
                </a:solidFill>
              </a:rPr>
              <a:t>独特的自由桌面功能，在</a:t>
            </a:r>
            <a:r>
              <a:rPr lang="en-US" altLang="zh-CN" sz="1000" dirty="0">
                <a:solidFill>
                  <a:schemeClr val="bg1"/>
                </a:solidFill>
              </a:rPr>
              <a:t>MI2</a:t>
            </a:r>
            <a:r>
              <a:rPr lang="zh-CN" altLang="en-US" sz="1000" dirty="0">
                <a:solidFill>
                  <a:schemeClr val="bg1"/>
                </a:solidFill>
              </a:rPr>
              <a:t>系统里给我留下深刻印象</a:t>
            </a:r>
          </a:p>
        </p:txBody>
      </p:sp>
    </p:spTree>
    <p:extLst>
      <p:ext uri="{BB962C8B-B14F-4D97-AF65-F5344CB8AC3E}">
        <p14:creationId xmlns:p14="http://schemas.microsoft.com/office/powerpoint/2010/main" val="285749952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 xmlns:a16="http://schemas.microsoft.com/office/drawing/2014/main" id="{E156310F-2AE6-46AB-826F-7A388951D8BD}"/>
              </a:ext>
            </a:extLst>
          </p:cNvPr>
          <p:cNvSpPr txBox="1"/>
          <p:nvPr/>
        </p:nvSpPr>
        <p:spPr>
          <a:xfrm>
            <a:off x="669924" y="559142"/>
            <a:ext cx="589905"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3</a:t>
            </a:r>
            <a:endParaRPr lang="zh-CN" altLang="en-US" b="1" dirty="0">
              <a:solidFill>
                <a:schemeClr val="accent1"/>
              </a:solidFill>
            </a:endParaRPr>
          </a:p>
        </p:txBody>
      </p:sp>
      <p:sp>
        <p:nvSpPr>
          <p:cNvPr id="9" name="矩形 8">
            <a:extLst>
              <a:ext uri="{FF2B5EF4-FFF2-40B4-BE49-F238E27FC236}">
                <a16:creationId xmlns="" xmlns:a16="http://schemas.microsoft.com/office/drawing/2014/main" id="{10250FE8-700F-4B24-9AE5-6E37D9A313A0}"/>
              </a:ext>
            </a:extLst>
          </p:cNvPr>
          <p:cNvSpPr/>
          <p:nvPr/>
        </p:nvSpPr>
        <p:spPr>
          <a:xfrm>
            <a:off x="713609" y="937179"/>
            <a:ext cx="1389804" cy="246221"/>
          </a:xfrm>
          <a:prstGeom prst="rect">
            <a:avLst/>
          </a:prstGeom>
        </p:spPr>
        <p:txBody>
          <a:bodyPr wrap="none" lIns="0" tIns="0" rIns="0" bIns="0">
            <a:spAutoFit/>
          </a:bodyPr>
          <a:lstStyle/>
          <a:p>
            <a:r>
              <a:rPr lang="en-US" altLang="zh-CN" sz="1600" dirty="0">
                <a:solidFill>
                  <a:schemeClr val="bg1"/>
                </a:solidFill>
              </a:rPr>
              <a:t>2013</a:t>
            </a:r>
            <a:r>
              <a:rPr lang="zh-CN" altLang="en-US" sz="1600" dirty="0">
                <a:solidFill>
                  <a:schemeClr val="bg1"/>
                </a:solidFill>
              </a:rPr>
              <a:t>年</a:t>
            </a:r>
            <a:r>
              <a:rPr lang="en-US" altLang="zh-CN" sz="1600" dirty="0">
                <a:solidFill>
                  <a:schemeClr val="bg1"/>
                </a:solidFill>
              </a:rPr>
              <a:t>9</a:t>
            </a:r>
            <a:r>
              <a:rPr lang="zh-CN" altLang="en-US" sz="1600" dirty="0">
                <a:solidFill>
                  <a:schemeClr val="bg1"/>
                </a:solidFill>
              </a:rPr>
              <a:t>月发布</a:t>
            </a:r>
          </a:p>
        </p:txBody>
      </p:sp>
      <p:grpSp>
        <p:nvGrpSpPr>
          <p:cNvPr id="19" name="组合 18">
            <a:extLst>
              <a:ext uri="{FF2B5EF4-FFF2-40B4-BE49-F238E27FC236}">
                <a16:creationId xmlns="" xmlns:a16="http://schemas.microsoft.com/office/drawing/2014/main" id="{CBCDCF4F-5E6C-475F-A321-5F986276854C}"/>
              </a:ext>
            </a:extLst>
          </p:cNvPr>
          <p:cNvGrpSpPr/>
          <p:nvPr/>
        </p:nvGrpSpPr>
        <p:grpSpPr>
          <a:xfrm>
            <a:off x="669924" y="1475196"/>
            <a:ext cx="8897006" cy="466329"/>
            <a:chOff x="713608" y="1475196"/>
            <a:chExt cx="8897006" cy="466329"/>
          </a:xfrm>
        </p:grpSpPr>
        <p:grpSp>
          <p:nvGrpSpPr>
            <p:cNvPr id="31" name="组合 30">
              <a:extLst>
                <a:ext uri="{FF2B5EF4-FFF2-40B4-BE49-F238E27FC236}">
                  <a16:creationId xmlns="" xmlns:a16="http://schemas.microsoft.com/office/drawing/2014/main" id="{CA1189A7-42D5-44B5-B6CE-68D2554D8EC5}"/>
                </a:ext>
              </a:extLst>
            </p:cNvPr>
            <p:cNvGrpSpPr/>
            <p:nvPr/>
          </p:nvGrpSpPr>
          <p:grpSpPr>
            <a:xfrm>
              <a:off x="713608" y="1475196"/>
              <a:ext cx="1888788" cy="454053"/>
              <a:chOff x="713608" y="1475196"/>
              <a:chExt cx="1888788" cy="454053"/>
            </a:xfrm>
          </p:grpSpPr>
          <p:grpSp>
            <p:nvGrpSpPr>
              <p:cNvPr id="11" name="组合 10">
                <a:extLst>
                  <a:ext uri="{FF2B5EF4-FFF2-40B4-BE49-F238E27FC236}">
                    <a16:creationId xmlns="" xmlns:a16="http://schemas.microsoft.com/office/drawing/2014/main" id="{D9FE1025-792F-4C90-8EC9-B35595443E7E}"/>
                  </a:ext>
                </a:extLst>
              </p:cNvPr>
              <p:cNvGrpSpPr/>
              <p:nvPr/>
            </p:nvGrpSpPr>
            <p:grpSpPr>
              <a:xfrm>
                <a:off x="713608" y="1475196"/>
                <a:ext cx="454053" cy="454053"/>
                <a:chOff x="5240065" y="1565647"/>
                <a:chExt cx="454053" cy="454053"/>
              </a:xfrm>
            </p:grpSpPr>
            <p:sp>
              <p:nvSpPr>
                <p:cNvPr id="17" name="椭圆 16">
                  <a:extLst>
                    <a:ext uri="{FF2B5EF4-FFF2-40B4-BE49-F238E27FC236}">
                      <a16:creationId xmlns="" xmlns:a16="http://schemas.microsoft.com/office/drawing/2014/main" id="{8FF995CF-35CC-4686-B94E-F52B383DF097}"/>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18" name="椭圆 8">
                  <a:extLst>
                    <a:ext uri="{FF2B5EF4-FFF2-40B4-BE49-F238E27FC236}">
                      <a16:creationId xmlns="" xmlns:a16="http://schemas.microsoft.com/office/drawing/2014/main" id="{A07FF49E-4330-41D6-B767-AD13BBEFDDB8}"/>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13" name="文本框 12">
                <a:extLst>
                  <a:ext uri="{FF2B5EF4-FFF2-40B4-BE49-F238E27FC236}">
                    <a16:creationId xmlns="" xmlns:a16="http://schemas.microsoft.com/office/drawing/2014/main" id="{55A179EC-CEF7-4D82-A38B-164FA49F972C}"/>
                  </a:ext>
                </a:extLst>
              </p:cNvPr>
              <p:cNvSpPr txBox="1"/>
              <p:nvPr/>
            </p:nvSpPr>
            <p:spPr>
              <a:xfrm>
                <a:off x="1268698" y="1517556"/>
                <a:ext cx="1333698" cy="369332"/>
              </a:xfrm>
              <a:prstGeom prst="rect">
                <a:avLst/>
              </a:prstGeom>
              <a:noFill/>
            </p:spPr>
            <p:txBody>
              <a:bodyPr wrap="none" lIns="0" tIns="0" rIns="0" bIns="0" rtlCol="0" anchor="ctr">
                <a:spAutoFit/>
              </a:bodyPr>
              <a:lstStyle/>
              <a:p>
                <a:pPr>
                  <a:lnSpc>
                    <a:spcPct val="150000"/>
                  </a:lnSpc>
                </a:pPr>
                <a:r>
                  <a:rPr lang="zh-CN" altLang="en-US" sz="800" dirty="0">
                    <a:solidFill>
                      <a:srgbClr val="333333"/>
                    </a:solidFill>
                  </a:rPr>
                  <a:t>主屏尺寸：</a:t>
                </a:r>
                <a:r>
                  <a:rPr lang="en-US" altLang="zh-CN" sz="800" dirty="0">
                    <a:solidFill>
                      <a:srgbClr val="333333"/>
                    </a:solidFill>
                  </a:rPr>
                  <a:t>5</a:t>
                </a:r>
                <a:r>
                  <a:rPr lang="zh-CN" altLang="en-US" sz="800" dirty="0">
                    <a:solidFill>
                      <a:srgbClr val="333333"/>
                    </a:solidFill>
                  </a:rPr>
                  <a:t>英寸</a:t>
                </a:r>
                <a:endParaRPr lang="en-US" altLang="zh-CN" sz="800" dirty="0">
                  <a:solidFill>
                    <a:srgbClr val="333333"/>
                  </a:solidFill>
                </a:endParaRPr>
              </a:p>
              <a:p>
                <a:pPr>
                  <a:lnSpc>
                    <a:spcPct val="150000"/>
                  </a:lnSpc>
                </a:pPr>
                <a:r>
                  <a:rPr lang="zh-CN" altLang="en-US" sz="800" dirty="0">
                    <a:solidFill>
                      <a:srgbClr val="333333"/>
                    </a:solidFill>
                  </a:rPr>
                  <a:t>主屏分辨率：</a:t>
                </a:r>
                <a:r>
                  <a:rPr lang="en-US" altLang="zh-CN" sz="800" dirty="0">
                    <a:solidFill>
                      <a:srgbClr val="333333"/>
                    </a:solidFill>
                  </a:rPr>
                  <a:t>1920x1080</a:t>
                </a:r>
                <a:r>
                  <a:rPr lang="zh-CN" altLang="en-US" sz="800" dirty="0">
                    <a:solidFill>
                      <a:srgbClr val="333333"/>
                    </a:solidFill>
                  </a:rPr>
                  <a:t>像素</a:t>
                </a:r>
              </a:p>
            </p:txBody>
          </p:sp>
        </p:grpSp>
        <p:grpSp>
          <p:nvGrpSpPr>
            <p:cNvPr id="30" name="组合 29">
              <a:extLst>
                <a:ext uri="{FF2B5EF4-FFF2-40B4-BE49-F238E27FC236}">
                  <a16:creationId xmlns="" xmlns:a16="http://schemas.microsoft.com/office/drawing/2014/main" id="{13D3252C-B040-49B5-BED2-19F58471A95E}"/>
                </a:ext>
              </a:extLst>
            </p:cNvPr>
            <p:cNvGrpSpPr/>
            <p:nvPr/>
          </p:nvGrpSpPr>
          <p:grpSpPr>
            <a:xfrm>
              <a:off x="3109526" y="1475196"/>
              <a:ext cx="1510480" cy="454053"/>
              <a:chOff x="3037708" y="1475196"/>
              <a:chExt cx="1510480" cy="454053"/>
            </a:xfrm>
          </p:grpSpPr>
          <p:grpSp>
            <p:nvGrpSpPr>
              <p:cNvPr id="12" name="组合 11">
                <a:extLst>
                  <a:ext uri="{FF2B5EF4-FFF2-40B4-BE49-F238E27FC236}">
                    <a16:creationId xmlns="" xmlns:a16="http://schemas.microsoft.com/office/drawing/2014/main" id="{A8E31990-2B69-45D8-9429-2D9EB1EDF8A4}"/>
                  </a:ext>
                </a:extLst>
              </p:cNvPr>
              <p:cNvGrpSpPr/>
              <p:nvPr/>
            </p:nvGrpSpPr>
            <p:grpSpPr>
              <a:xfrm>
                <a:off x="3037708" y="1475196"/>
                <a:ext cx="454053" cy="454053"/>
                <a:chOff x="7564165" y="1565647"/>
                <a:chExt cx="454053" cy="454053"/>
              </a:xfrm>
            </p:grpSpPr>
            <p:sp>
              <p:nvSpPr>
                <p:cNvPr id="15" name="椭圆 14">
                  <a:extLst>
                    <a:ext uri="{FF2B5EF4-FFF2-40B4-BE49-F238E27FC236}">
                      <a16:creationId xmlns="" xmlns:a16="http://schemas.microsoft.com/office/drawing/2014/main" id="{388E2F76-66C7-4CB4-8801-708339DF3BB6}"/>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16" name="椭圆 10">
                  <a:extLst>
                    <a:ext uri="{FF2B5EF4-FFF2-40B4-BE49-F238E27FC236}">
                      <a16:creationId xmlns="" xmlns:a16="http://schemas.microsoft.com/office/drawing/2014/main" id="{71FF4E49-CA19-4DA4-A8A4-15BDA7113049}"/>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14" name="文本框 13">
                <a:extLst>
                  <a:ext uri="{FF2B5EF4-FFF2-40B4-BE49-F238E27FC236}">
                    <a16:creationId xmlns="" xmlns:a16="http://schemas.microsoft.com/office/drawing/2014/main" id="{FE15739C-01D9-435D-BA84-45B866493558}"/>
                  </a:ext>
                </a:extLst>
              </p:cNvPr>
              <p:cNvSpPr txBox="1"/>
              <p:nvPr/>
            </p:nvSpPr>
            <p:spPr>
              <a:xfrm>
                <a:off x="3592798" y="1640666"/>
                <a:ext cx="955390" cy="123111"/>
              </a:xfrm>
              <a:prstGeom prst="rect">
                <a:avLst/>
              </a:prstGeom>
              <a:noFill/>
            </p:spPr>
            <p:txBody>
              <a:bodyPr wrap="none" lIns="0" tIns="0" rIns="0" bIns="0" rtlCol="0" anchor="ctr">
                <a:spAutoFit/>
              </a:bodyPr>
              <a:lstStyle/>
              <a:p>
                <a:r>
                  <a:rPr lang="zh-CN" altLang="en-US" sz="800" dirty="0">
                    <a:solidFill>
                      <a:srgbClr val="333333"/>
                    </a:solidFill>
                  </a:rPr>
                  <a:t>电池容量：</a:t>
                </a:r>
                <a:r>
                  <a:rPr lang="en-US" altLang="zh-CN" sz="800" dirty="0">
                    <a:solidFill>
                      <a:srgbClr val="333333"/>
                    </a:solidFill>
                  </a:rPr>
                  <a:t>3050mAh</a:t>
                </a:r>
              </a:p>
            </p:txBody>
          </p:sp>
        </p:grpSp>
        <p:grpSp>
          <p:nvGrpSpPr>
            <p:cNvPr id="29" name="组合 28">
              <a:extLst>
                <a:ext uri="{FF2B5EF4-FFF2-40B4-BE49-F238E27FC236}">
                  <a16:creationId xmlns="" xmlns:a16="http://schemas.microsoft.com/office/drawing/2014/main" id="{E62CBAB2-EA4C-456C-AFA0-7A0AD5EA8677}"/>
                </a:ext>
              </a:extLst>
            </p:cNvPr>
            <p:cNvGrpSpPr/>
            <p:nvPr/>
          </p:nvGrpSpPr>
          <p:grpSpPr>
            <a:xfrm>
              <a:off x="5505444" y="1487472"/>
              <a:ext cx="1925658" cy="454053"/>
              <a:chOff x="4964693" y="1487472"/>
              <a:chExt cx="1925658" cy="454053"/>
            </a:xfrm>
          </p:grpSpPr>
          <p:grpSp>
            <p:nvGrpSpPr>
              <p:cNvPr id="20" name="组合 19">
                <a:extLst>
                  <a:ext uri="{FF2B5EF4-FFF2-40B4-BE49-F238E27FC236}">
                    <a16:creationId xmlns="" xmlns:a16="http://schemas.microsoft.com/office/drawing/2014/main" id="{1B64BEA0-836F-45F9-BF40-251B5CB71B29}"/>
                  </a:ext>
                </a:extLst>
              </p:cNvPr>
              <p:cNvGrpSpPr/>
              <p:nvPr/>
            </p:nvGrpSpPr>
            <p:grpSpPr>
              <a:xfrm>
                <a:off x="4964693" y="1487472"/>
                <a:ext cx="454053" cy="454053"/>
                <a:chOff x="5240065" y="2505047"/>
                <a:chExt cx="454053" cy="454053"/>
              </a:xfrm>
            </p:grpSpPr>
            <p:sp>
              <p:nvSpPr>
                <p:cNvPr id="26" name="椭圆 25">
                  <a:extLst>
                    <a:ext uri="{FF2B5EF4-FFF2-40B4-BE49-F238E27FC236}">
                      <a16:creationId xmlns="" xmlns:a16="http://schemas.microsoft.com/office/drawing/2014/main" id="{87C30F76-5BC8-4979-A9D8-D0B85F9B6E1D}"/>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27" name="椭圆 9">
                  <a:extLst>
                    <a:ext uri="{FF2B5EF4-FFF2-40B4-BE49-F238E27FC236}">
                      <a16:creationId xmlns="" xmlns:a16="http://schemas.microsoft.com/office/drawing/2014/main" id="{8467ED7B-79B5-48D9-B559-D4ED5173E380}"/>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22" name="文本框 21">
                <a:extLst>
                  <a:ext uri="{FF2B5EF4-FFF2-40B4-BE49-F238E27FC236}">
                    <a16:creationId xmlns="" xmlns:a16="http://schemas.microsoft.com/office/drawing/2014/main" id="{2C0F6D3A-A3C6-4811-88BA-242E12E1C570}"/>
                  </a:ext>
                </a:extLst>
              </p:cNvPr>
              <p:cNvSpPr txBox="1"/>
              <p:nvPr/>
            </p:nvSpPr>
            <p:spPr>
              <a:xfrm>
                <a:off x="5519783" y="1529833"/>
                <a:ext cx="1370568" cy="369332"/>
              </a:xfrm>
              <a:prstGeom prst="rect">
                <a:avLst/>
              </a:prstGeom>
              <a:noFill/>
            </p:spPr>
            <p:txBody>
              <a:bodyPr wrap="none" lIns="0" tIns="0" rIns="0" bIns="0" rtlCol="0" anchor="ctr">
                <a:spAutoFit/>
              </a:bodyPr>
              <a:lstStyle/>
              <a:p>
                <a:pPr>
                  <a:lnSpc>
                    <a:spcPct val="150000"/>
                  </a:lnSpc>
                </a:pPr>
                <a:r>
                  <a:rPr lang="en-US" altLang="zh-CN" sz="800" dirty="0">
                    <a:solidFill>
                      <a:srgbClr val="333333"/>
                    </a:solidFill>
                  </a:rPr>
                  <a:t>CPU:</a:t>
                </a:r>
                <a:r>
                  <a:rPr lang="zh-CN" altLang="en-US" sz="800" dirty="0">
                    <a:solidFill>
                      <a:srgbClr val="333333"/>
                    </a:solidFill>
                  </a:rPr>
                  <a:t>四核 高通骁龙</a:t>
                </a:r>
                <a:r>
                  <a:rPr lang="en-US" altLang="zh-CN" sz="800" dirty="0">
                    <a:solidFill>
                      <a:srgbClr val="333333"/>
                    </a:solidFill>
                  </a:rPr>
                  <a:t>800</a:t>
                </a:r>
                <a:r>
                  <a:rPr lang="zh-CN" altLang="en-US" sz="800" dirty="0">
                    <a:solidFill>
                      <a:srgbClr val="333333"/>
                    </a:solidFill>
                  </a:rPr>
                  <a:t>处理器</a:t>
                </a:r>
              </a:p>
              <a:p>
                <a:pPr>
                  <a:lnSpc>
                    <a:spcPct val="150000"/>
                  </a:lnSpc>
                </a:pPr>
                <a:r>
                  <a:rPr lang="zh-CN" altLang="en-US" sz="800" dirty="0">
                    <a:solidFill>
                      <a:srgbClr val="333333"/>
                    </a:solidFill>
                  </a:rPr>
                  <a:t>内存：</a:t>
                </a:r>
                <a:r>
                  <a:rPr lang="en-US" altLang="zh-CN" sz="800" dirty="0">
                    <a:solidFill>
                      <a:srgbClr val="333333"/>
                    </a:solidFill>
                  </a:rPr>
                  <a:t>2GB</a:t>
                </a:r>
              </a:p>
            </p:txBody>
          </p:sp>
        </p:grpSp>
        <p:grpSp>
          <p:nvGrpSpPr>
            <p:cNvPr id="28" name="组合 27">
              <a:extLst>
                <a:ext uri="{FF2B5EF4-FFF2-40B4-BE49-F238E27FC236}">
                  <a16:creationId xmlns="" xmlns:a16="http://schemas.microsoft.com/office/drawing/2014/main" id="{7EAF7C4C-B851-4B02-AF66-C6992A0BED7E}"/>
                </a:ext>
              </a:extLst>
            </p:cNvPr>
            <p:cNvGrpSpPr/>
            <p:nvPr/>
          </p:nvGrpSpPr>
          <p:grpSpPr>
            <a:xfrm>
              <a:off x="7901362" y="1487472"/>
              <a:ext cx="1709252" cy="454053"/>
              <a:chOff x="7288793" y="1487472"/>
              <a:chExt cx="1709252" cy="454053"/>
            </a:xfrm>
          </p:grpSpPr>
          <p:grpSp>
            <p:nvGrpSpPr>
              <p:cNvPr id="21" name="组合 20">
                <a:extLst>
                  <a:ext uri="{FF2B5EF4-FFF2-40B4-BE49-F238E27FC236}">
                    <a16:creationId xmlns="" xmlns:a16="http://schemas.microsoft.com/office/drawing/2014/main" id="{7009F1A0-6351-4CB9-9313-576A318BEF82}"/>
                  </a:ext>
                </a:extLst>
              </p:cNvPr>
              <p:cNvGrpSpPr/>
              <p:nvPr/>
            </p:nvGrpSpPr>
            <p:grpSpPr>
              <a:xfrm>
                <a:off x="7288793" y="1487472"/>
                <a:ext cx="454053" cy="454053"/>
                <a:chOff x="7564165" y="2505047"/>
                <a:chExt cx="454053" cy="454053"/>
              </a:xfrm>
            </p:grpSpPr>
            <p:sp>
              <p:nvSpPr>
                <p:cNvPr id="24" name="椭圆 23">
                  <a:extLst>
                    <a:ext uri="{FF2B5EF4-FFF2-40B4-BE49-F238E27FC236}">
                      <a16:creationId xmlns="" xmlns:a16="http://schemas.microsoft.com/office/drawing/2014/main" id="{E5029BEF-DCE7-4919-ABE1-845A518D3C05}"/>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25" name="椭圆 11">
                  <a:extLst>
                    <a:ext uri="{FF2B5EF4-FFF2-40B4-BE49-F238E27FC236}">
                      <a16:creationId xmlns="" xmlns:a16="http://schemas.microsoft.com/office/drawing/2014/main" id="{01A22A8E-C174-4A15-A983-5B700F029BFE}"/>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23" name="文本框 22">
                <a:extLst>
                  <a:ext uri="{FF2B5EF4-FFF2-40B4-BE49-F238E27FC236}">
                    <a16:creationId xmlns="" xmlns:a16="http://schemas.microsoft.com/office/drawing/2014/main" id="{CE1BC04A-CD12-40EC-8448-04542D1D5708}"/>
                  </a:ext>
                </a:extLst>
              </p:cNvPr>
              <p:cNvSpPr txBox="1"/>
              <p:nvPr/>
            </p:nvSpPr>
            <p:spPr>
              <a:xfrm>
                <a:off x="7843883" y="1529832"/>
                <a:ext cx="1154162" cy="369332"/>
              </a:xfrm>
              <a:prstGeom prst="rect">
                <a:avLst/>
              </a:prstGeom>
              <a:noFill/>
            </p:spPr>
            <p:txBody>
              <a:bodyPr wrap="none" lIns="0" tIns="0" rIns="0" bIns="0" rtlCol="0" anchor="ctr">
                <a:spAutoFit/>
              </a:bodyPr>
              <a:lstStyle/>
              <a:p>
                <a:pPr>
                  <a:lnSpc>
                    <a:spcPct val="150000"/>
                  </a:lnSpc>
                </a:pPr>
                <a:r>
                  <a:rPr lang="zh-CN" altLang="en-US" sz="800" dirty="0">
                    <a:solidFill>
                      <a:srgbClr val="333333"/>
                    </a:solidFill>
                  </a:rPr>
                  <a:t>前置摄像头：</a:t>
                </a:r>
                <a:r>
                  <a:rPr lang="en-US" altLang="zh-CN" sz="800" dirty="0">
                    <a:solidFill>
                      <a:srgbClr val="333333"/>
                    </a:solidFill>
                  </a:rPr>
                  <a:t>200</a:t>
                </a:r>
                <a:r>
                  <a:rPr lang="zh-CN" altLang="en-US" sz="800" dirty="0">
                    <a:solidFill>
                      <a:srgbClr val="333333"/>
                    </a:solidFill>
                  </a:rPr>
                  <a:t>万像素</a:t>
                </a:r>
                <a:endParaRPr lang="en-US" altLang="zh-CN" sz="800" dirty="0">
                  <a:solidFill>
                    <a:srgbClr val="333333"/>
                  </a:solidFill>
                </a:endParaRPr>
              </a:p>
              <a:p>
                <a:pPr>
                  <a:lnSpc>
                    <a:spcPct val="150000"/>
                  </a:lnSpc>
                </a:pPr>
                <a:r>
                  <a:rPr lang="zh-CN" altLang="en-US" sz="800" dirty="0">
                    <a:solidFill>
                      <a:srgbClr val="333333"/>
                    </a:solidFill>
                  </a:rPr>
                  <a:t>后置摄像头：</a:t>
                </a:r>
                <a:r>
                  <a:rPr lang="en-US" altLang="zh-CN" sz="800" dirty="0">
                    <a:solidFill>
                      <a:srgbClr val="333333"/>
                    </a:solidFill>
                  </a:rPr>
                  <a:t>1300</a:t>
                </a:r>
                <a:r>
                  <a:rPr lang="zh-CN" altLang="en-US" sz="800" dirty="0">
                    <a:solidFill>
                      <a:srgbClr val="333333"/>
                    </a:solidFill>
                  </a:rPr>
                  <a:t>万像素</a:t>
                </a:r>
              </a:p>
            </p:txBody>
          </p:sp>
        </p:grpSp>
      </p:grpSp>
      <p:sp>
        <p:nvSpPr>
          <p:cNvPr id="34" name="矩形 33">
            <a:extLst>
              <a:ext uri="{FF2B5EF4-FFF2-40B4-BE49-F238E27FC236}">
                <a16:creationId xmlns="" xmlns:a16="http://schemas.microsoft.com/office/drawing/2014/main" id="{0F9E1237-65F3-4628-BD3F-C890926E6CE4}"/>
              </a:ext>
            </a:extLst>
          </p:cNvPr>
          <p:cNvSpPr/>
          <p:nvPr/>
        </p:nvSpPr>
        <p:spPr>
          <a:xfrm>
            <a:off x="669924" y="3424734"/>
            <a:ext cx="7786528" cy="461665"/>
          </a:xfrm>
          <a:prstGeom prst="rect">
            <a:avLst/>
          </a:prstGeom>
        </p:spPr>
        <p:txBody>
          <a:bodyPr wrap="square" lIns="0" tIns="0" rIns="0" bIns="0" anchor="t">
            <a:spAutoFit/>
          </a:bodyPr>
          <a:lstStyle/>
          <a:p>
            <a:r>
              <a:rPr lang="zh-CN" altLang="en-US" sz="1400" dirty="0">
                <a:solidFill>
                  <a:schemeClr val="accent1"/>
                </a:solidFill>
              </a:rPr>
              <a:t>当时的我在读研，连续几周都在和黄牛挤拼周二</a:t>
            </a:r>
            <a:r>
              <a:rPr lang="en-US" altLang="zh-CN" sz="1400" dirty="0">
                <a:solidFill>
                  <a:schemeClr val="accent1"/>
                </a:solidFill>
              </a:rPr>
              <a:t>12</a:t>
            </a:r>
            <a:r>
              <a:rPr lang="zh-CN" altLang="en-US" sz="1400" dirty="0">
                <a:solidFill>
                  <a:schemeClr val="accent1"/>
                </a:solidFill>
              </a:rPr>
              <a:t>点的购买资格</a:t>
            </a:r>
            <a:r>
              <a:rPr lang="en-US" altLang="zh-CN" sz="1400" dirty="0">
                <a:solidFill>
                  <a:schemeClr val="accent1"/>
                </a:solidFill>
              </a:rPr>
              <a:t>…</a:t>
            </a:r>
          </a:p>
          <a:p>
            <a:r>
              <a:rPr lang="zh-CN" altLang="en-US" sz="1600" b="1" dirty="0">
                <a:solidFill>
                  <a:schemeClr val="accent1"/>
                </a:solidFill>
              </a:rPr>
              <a:t>终于在女朋友的生日临近前，把那部</a:t>
            </a:r>
            <a:r>
              <a:rPr lang="en-US" altLang="zh-CN" sz="1600" b="1" dirty="0">
                <a:solidFill>
                  <a:schemeClr val="accent1"/>
                </a:solidFill>
              </a:rPr>
              <a:t>64G</a:t>
            </a:r>
            <a:r>
              <a:rPr lang="zh-CN" altLang="en-US" sz="1600" b="1" dirty="0">
                <a:solidFill>
                  <a:schemeClr val="accent1"/>
                </a:solidFill>
              </a:rPr>
              <a:t>的黑色米</a:t>
            </a:r>
            <a:r>
              <a:rPr lang="en-US" altLang="zh-CN" sz="1600" b="1" dirty="0">
                <a:solidFill>
                  <a:schemeClr val="accent1"/>
                </a:solidFill>
              </a:rPr>
              <a:t>3</a:t>
            </a:r>
            <a:r>
              <a:rPr lang="zh-CN" altLang="en-US" sz="1600" b="1" dirty="0">
                <a:solidFill>
                  <a:schemeClr val="accent1"/>
                </a:solidFill>
              </a:rPr>
              <a:t>抢到手了</a:t>
            </a:r>
            <a:r>
              <a:rPr lang="en-US" altLang="zh-CN" sz="1600" b="1" dirty="0">
                <a:solidFill>
                  <a:schemeClr val="accent1"/>
                </a:solidFill>
              </a:rPr>
              <a:t>…</a:t>
            </a:r>
            <a:endParaRPr lang="zh-CN" altLang="en-US" sz="1600" b="1" dirty="0">
              <a:solidFill>
                <a:schemeClr val="accent1"/>
              </a:solidFill>
            </a:endParaRPr>
          </a:p>
        </p:txBody>
      </p:sp>
      <p:sp>
        <p:nvSpPr>
          <p:cNvPr id="35" name="矩形 34">
            <a:extLst>
              <a:ext uri="{FF2B5EF4-FFF2-40B4-BE49-F238E27FC236}">
                <a16:creationId xmlns="" xmlns:a16="http://schemas.microsoft.com/office/drawing/2014/main" id="{2B00ACDA-ED9A-452C-BE65-ECD966CB033C}"/>
              </a:ext>
            </a:extLst>
          </p:cNvPr>
          <p:cNvSpPr/>
          <p:nvPr/>
        </p:nvSpPr>
        <p:spPr>
          <a:xfrm>
            <a:off x="669924" y="2520901"/>
            <a:ext cx="7786528"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rgbClr val="333333"/>
                </a:solidFill>
              </a:rPr>
              <a:t>这一代在外观上可谓是没有设计的设计，没有设计就是最好的设计。</a:t>
            </a:r>
          </a:p>
          <a:p>
            <a:pPr marL="171450" indent="-171450">
              <a:lnSpc>
                <a:spcPct val="150000"/>
              </a:lnSpc>
              <a:buFont typeface="Wingdings" panose="05000000000000000000" pitchFamily="2" charset="2"/>
              <a:buChar char="l"/>
            </a:pPr>
            <a:r>
              <a:rPr lang="zh-CN" altLang="en-US" sz="1000" dirty="0">
                <a:solidFill>
                  <a:srgbClr val="333333"/>
                </a:solidFill>
              </a:rPr>
              <a:t>当时搭载的高通</a:t>
            </a:r>
            <a:r>
              <a:rPr lang="en-US" altLang="zh-CN" sz="1000" dirty="0">
                <a:solidFill>
                  <a:srgbClr val="333333"/>
                </a:solidFill>
              </a:rPr>
              <a:t>S4</a:t>
            </a:r>
            <a:r>
              <a:rPr lang="zh-CN" altLang="en-US" sz="1000" dirty="0">
                <a:solidFill>
                  <a:srgbClr val="333333"/>
                </a:solidFill>
              </a:rPr>
              <a:t>四核处理器，最高单核都可达到</a:t>
            </a:r>
            <a:r>
              <a:rPr lang="en-US" altLang="zh-CN" sz="1000" dirty="0">
                <a:solidFill>
                  <a:srgbClr val="333333"/>
                </a:solidFill>
              </a:rPr>
              <a:t>2.5GHz</a:t>
            </a:r>
            <a:r>
              <a:rPr lang="zh-CN" altLang="en-US" sz="1000" dirty="0">
                <a:solidFill>
                  <a:srgbClr val="333333"/>
                </a:solidFill>
              </a:rPr>
              <a:t>，堪称跑分天王</a:t>
            </a:r>
          </a:p>
          <a:p>
            <a:pPr marL="171450" indent="-171450">
              <a:lnSpc>
                <a:spcPct val="150000"/>
              </a:lnSpc>
              <a:buFont typeface="Wingdings" panose="05000000000000000000" pitchFamily="2" charset="2"/>
              <a:buChar char="l"/>
            </a:pPr>
            <a:r>
              <a:rPr lang="zh-CN" altLang="en-US" sz="1000" dirty="0">
                <a:solidFill>
                  <a:srgbClr val="333333"/>
                </a:solidFill>
              </a:rPr>
              <a:t>对于小米</a:t>
            </a:r>
            <a:r>
              <a:rPr lang="en-US" altLang="zh-CN" sz="1000" dirty="0">
                <a:solidFill>
                  <a:srgbClr val="333333"/>
                </a:solidFill>
              </a:rPr>
              <a:t>3</a:t>
            </a:r>
            <a:r>
              <a:rPr lang="zh-CN" altLang="en-US" sz="1000" dirty="0">
                <a:solidFill>
                  <a:srgbClr val="333333"/>
                </a:solidFill>
              </a:rPr>
              <a:t>的亮点我会毫不犹豫的选择原装皮套，经久耐用。</a:t>
            </a:r>
          </a:p>
        </p:txBody>
      </p:sp>
      <p:pic>
        <p:nvPicPr>
          <p:cNvPr id="10" name="图片 9" descr="图片包含 电子产品&#10;&#10;已生成极高可信度的说明">
            <a:extLst>
              <a:ext uri="{FF2B5EF4-FFF2-40B4-BE49-F238E27FC236}">
                <a16:creationId xmlns="" xmlns:a16="http://schemas.microsoft.com/office/drawing/2014/main" id="{2F6C64DF-8949-4606-AD2E-38CFB4E80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 y="4531809"/>
            <a:ext cx="10191750" cy="1990725"/>
          </a:xfrm>
          <a:prstGeom prst="rect">
            <a:avLst/>
          </a:prstGeom>
        </p:spPr>
      </p:pic>
    </p:spTree>
    <p:extLst>
      <p:ext uri="{BB962C8B-B14F-4D97-AF65-F5344CB8AC3E}">
        <p14:creationId xmlns:p14="http://schemas.microsoft.com/office/powerpoint/2010/main" val="388457373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2C2D"/>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 xmlns:a16="http://schemas.microsoft.com/office/drawing/2014/main" id="{5D58BABA-6FE0-4ADC-A213-F69C6EF4E8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5" y="3284504"/>
            <a:ext cx="12190709" cy="6311900"/>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 xmlns:a16="http://schemas.microsoft.com/office/drawing/2014/main" id="{D2D67833-310B-4E76-9E60-B8BD2EFA222B}"/>
              </a:ext>
            </a:extLst>
          </p:cNvPr>
          <p:cNvSpPr txBox="1"/>
          <p:nvPr/>
        </p:nvSpPr>
        <p:spPr>
          <a:xfrm>
            <a:off x="669924" y="584200"/>
            <a:ext cx="589905"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4</a:t>
            </a:r>
            <a:endParaRPr lang="zh-CN" altLang="en-US" b="1" dirty="0">
              <a:solidFill>
                <a:schemeClr val="accent1"/>
              </a:solidFill>
            </a:endParaRPr>
          </a:p>
        </p:txBody>
      </p:sp>
      <p:sp>
        <p:nvSpPr>
          <p:cNvPr id="38" name="矩形 37">
            <a:extLst>
              <a:ext uri="{FF2B5EF4-FFF2-40B4-BE49-F238E27FC236}">
                <a16:creationId xmlns="" xmlns:a16="http://schemas.microsoft.com/office/drawing/2014/main" id="{DAE289C3-CDD8-486F-AE53-0CB2BAD67E0D}"/>
              </a:ext>
            </a:extLst>
          </p:cNvPr>
          <p:cNvSpPr/>
          <p:nvPr/>
        </p:nvSpPr>
        <p:spPr>
          <a:xfrm>
            <a:off x="669924" y="962237"/>
            <a:ext cx="1389804" cy="246221"/>
          </a:xfrm>
          <a:prstGeom prst="rect">
            <a:avLst/>
          </a:prstGeom>
        </p:spPr>
        <p:txBody>
          <a:bodyPr wrap="none" lIns="0" tIns="0" rIns="0" bIns="0">
            <a:spAutoFit/>
          </a:bodyPr>
          <a:lstStyle/>
          <a:p>
            <a:r>
              <a:rPr lang="en-US" altLang="zh-CN" sz="1600" dirty="0">
                <a:solidFill>
                  <a:schemeClr val="bg1"/>
                </a:solidFill>
              </a:rPr>
              <a:t>2014</a:t>
            </a:r>
            <a:r>
              <a:rPr lang="zh-CN" altLang="en-US" sz="1600" dirty="0">
                <a:solidFill>
                  <a:schemeClr val="bg1"/>
                </a:solidFill>
              </a:rPr>
              <a:t>年</a:t>
            </a:r>
            <a:r>
              <a:rPr lang="en-US" altLang="zh-CN" sz="1600" dirty="0">
                <a:solidFill>
                  <a:schemeClr val="bg1"/>
                </a:solidFill>
              </a:rPr>
              <a:t>7</a:t>
            </a:r>
            <a:r>
              <a:rPr lang="zh-CN" altLang="en-US" sz="1600" dirty="0">
                <a:solidFill>
                  <a:schemeClr val="bg1"/>
                </a:solidFill>
              </a:rPr>
              <a:t>月发布</a:t>
            </a:r>
          </a:p>
        </p:txBody>
      </p:sp>
      <p:sp>
        <p:nvSpPr>
          <p:cNvPr id="57" name="矩形 56">
            <a:extLst>
              <a:ext uri="{FF2B5EF4-FFF2-40B4-BE49-F238E27FC236}">
                <a16:creationId xmlns="" xmlns:a16="http://schemas.microsoft.com/office/drawing/2014/main" id="{CAA2FBA5-A528-4109-AE23-23D33B29C85B}"/>
              </a:ext>
            </a:extLst>
          </p:cNvPr>
          <p:cNvSpPr/>
          <p:nvPr/>
        </p:nvSpPr>
        <p:spPr>
          <a:xfrm>
            <a:off x="669924" y="2248336"/>
            <a:ext cx="6538632"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chemeClr val="bg1"/>
                </a:solidFill>
              </a:rPr>
              <a:t>中框采用奥氏体</a:t>
            </a:r>
            <a:r>
              <a:rPr lang="en-US" altLang="zh-CN" sz="1000" dirty="0">
                <a:solidFill>
                  <a:schemeClr val="bg1"/>
                </a:solidFill>
              </a:rPr>
              <a:t>304</a:t>
            </a:r>
            <a:r>
              <a:rPr lang="zh-CN" altLang="en-US" sz="1000" dirty="0">
                <a:solidFill>
                  <a:schemeClr val="bg1"/>
                </a:solidFill>
              </a:rPr>
              <a:t>钢板，机身边框非常的平直，取消了弧度的设计</a:t>
            </a:r>
          </a:p>
          <a:p>
            <a:pPr marL="171450" indent="-171450">
              <a:lnSpc>
                <a:spcPct val="150000"/>
              </a:lnSpc>
              <a:buFont typeface="Wingdings" panose="05000000000000000000" pitchFamily="2" charset="2"/>
              <a:buChar char="l"/>
            </a:pPr>
            <a:r>
              <a:rPr lang="zh-CN" altLang="en-US" sz="1000" dirty="0">
                <a:solidFill>
                  <a:schemeClr val="bg1"/>
                </a:solidFill>
              </a:rPr>
              <a:t>小米</a:t>
            </a:r>
            <a:r>
              <a:rPr lang="en-US" altLang="zh-CN" sz="1000" dirty="0">
                <a:solidFill>
                  <a:schemeClr val="bg1"/>
                </a:solidFill>
              </a:rPr>
              <a:t>4</a:t>
            </a:r>
            <a:r>
              <a:rPr lang="zh-CN" altLang="en-US" sz="1000" dirty="0">
                <a:solidFill>
                  <a:schemeClr val="bg1"/>
                </a:solidFill>
              </a:rPr>
              <a:t>联通版采用了骁龙</a:t>
            </a:r>
            <a:r>
              <a:rPr lang="en-US" altLang="zh-CN" sz="1000" dirty="0">
                <a:solidFill>
                  <a:schemeClr val="bg1"/>
                </a:solidFill>
              </a:rPr>
              <a:t>801</a:t>
            </a:r>
            <a:r>
              <a:rPr lang="zh-CN" altLang="en-US" sz="1000" dirty="0">
                <a:solidFill>
                  <a:schemeClr val="bg1"/>
                </a:solidFill>
              </a:rPr>
              <a:t>（</a:t>
            </a:r>
            <a:r>
              <a:rPr lang="en-US" altLang="zh-CN" sz="1000" dirty="0">
                <a:solidFill>
                  <a:schemeClr val="bg1"/>
                </a:solidFill>
              </a:rPr>
              <a:t>MSM8274AC</a:t>
            </a:r>
            <a:r>
              <a:rPr lang="zh-CN" altLang="en-US" sz="1000" dirty="0">
                <a:solidFill>
                  <a:schemeClr val="bg1"/>
                </a:solidFill>
              </a:rPr>
              <a:t>）处理器，连续拍照十余分钟后，温度不到</a:t>
            </a:r>
            <a:r>
              <a:rPr lang="en-US" altLang="zh-CN" sz="1000" dirty="0">
                <a:solidFill>
                  <a:schemeClr val="bg1"/>
                </a:solidFill>
              </a:rPr>
              <a:t>42</a:t>
            </a:r>
            <a:r>
              <a:rPr lang="zh-CN" altLang="en-US" sz="1000" dirty="0">
                <a:solidFill>
                  <a:schemeClr val="bg1"/>
                </a:solidFill>
              </a:rPr>
              <a:t>度</a:t>
            </a:r>
          </a:p>
          <a:p>
            <a:pPr marL="171450" indent="-171450">
              <a:lnSpc>
                <a:spcPct val="150000"/>
              </a:lnSpc>
              <a:buFont typeface="Wingdings" panose="05000000000000000000" pitchFamily="2" charset="2"/>
              <a:buChar char="l"/>
            </a:pPr>
            <a:r>
              <a:rPr lang="zh-CN" altLang="en-US" sz="1000" dirty="0">
                <a:solidFill>
                  <a:schemeClr val="bg1"/>
                </a:solidFill>
              </a:rPr>
              <a:t>小米</a:t>
            </a:r>
            <a:r>
              <a:rPr lang="en-US" altLang="zh-CN" sz="1000" dirty="0">
                <a:solidFill>
                  <a:schemeClr val="bg1"/>
                </a:solidFill>
              </a:rPr>
              <a:t>4</a:t>
            </a:r>
            <a:r>
              <a:rPr lang="zh-CN" altLang="en-US" sz="1000" dirty="0">
                <a:solidFill>
                  <a:schemeClr val="bg1"/>
                </a:solidFill>
              </a:rPr>
              <a:t>上则又加入了魔术对焦、动态追踪、高动态闪光灯、直接调节曝光度等等功能，再一次丰富了拍照趣味性</a:t>
            </a:r>
          </a:p>
        </p:txBody>
      </p:sp>
      <p:grpSp>
        <p:nvGrpSpPr>
          <p:cNvPr id="2" name="组合 1">
            <a:extLst>
              <a:ext uri="{FF2B5EF4-FFF2-40B4-BE49-F238E27FC236}">
                <a16:creationId xmlns="" xmlns:a16="http://schemas.microsoft.com/office/drawing/2014/main" id="{D408FF9A-684E-4B2D-9353-9C3608709EAD}"/>
              </a:ext>
            </a:extLst>
          </p:cNvPr>
          <p:cNvGrpSpPr/>
          <p:nvPr/>
        </p:nvGrpSpPr>
        <p:grpSpPr>
          <a:xfrm>
            <a:off x="669924" y="1475196"/>
            <a:ext cx="8897006" cy="466329"/>
            <a:chOff x="669926" y="1475196"/>
            <a:chExt cx="8897006" cy="466329"/>
          </a:xfrm>
        </p:grpSpPr>
        <p:grpSp>
          <p:nvGrpSpPr>
            <p:cNvPr id="76" name="组合 75">
              <a:extLst>
                <a:ext uri="{FF2B5EF4-FFF2-40B4-BE49-F238E27FC236}">
                  <a16:creationId xmlns="" xmlns:a16="http://schemas.microsoft.com/office/drawing/2014/main" id="{6A2FDA84-B3BD-4BF3-A761-BE29B424AB1A}"/>
                </a:ext>
              </a:extLst>
            </p:cNvPr>
            <p:cNvGrpSpPr/>
            <p:nvPr/>
          </p:nvGrpSpPr>
          <p:grpSpPr>
            <a:xfrm>
              <a:off x="669926" y="1475196"/>
              <a:ext cx="1888788" cy="454053"/>
              <a:chOff x="713608" y="1475196"/>
              <a:chExt cx="1888788" cy="454053"/>
            </a:xfrm>
          </p:grpSpPr>
          <p:grpSp>
            <p:nvGrpSpPr>
              <p:cNvPr id="77" name="组合 76">
                <a:extLst>
                  <a:ext uri="{FF2B5EF4-FFF2-40B4-BE49-F238E27FC236}">
                    <a16:creationId xmlns="" xmlns:a16="http://schemas.microsoft.com/office/drawing/2014/main" id="{9201DD74-A2CA-4E4E-85F1-CD98ABC39B1E}"/>
                  </a:ext>
                </a:extLst>
              </p:cNvPr>
              <p:cNvGrpSpPr/>
              <p:nvPr/>
            </p:nvGrpSpPr>
            <p:grpSpPr>
              <a:xfrm>
                <a:off x="713608" y="1475196"/>
                <a:ext cx="454053" cy="454053"/>
                <a:chOff x="5240065" y="1565647"/>
                <a:chExt cx="454053" cy="454053"/>
              </a:xfrm>
            </p:grpSpPr>
            <p:sp>
              <p:nvSpPr>
                <p:cNvPr id="79" name="椭圆 78">
                  <a:extLst>
                    <a:ext uri="{FF2B5EF4-FFF2-40B4-BE49-F238E27FC236}">
                      <a16:creationId xmlns="" xmlns:a16="http://schemas.microsoft.com/office/drawing/2014/main" id="{EF43D4FB-8A0B-47D5-84F8-E3C636606645}"/>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80" name="椭圆 8">
                  <a:extLst>
                    <a:ext uri="{FF2B5EF4-FFF2-40B4-BE49-F238E27FC236}">
                      <a16:creationId xmlns="" xmlns:a16="http://schemas.microsoft.com/office/drawing/2014/main" id="{2C5A140B-99C9-4A5D-9258-355F83A5BDF7}"/>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8" name="文本框 77">
                <a:extLst>
                  <a:ext uri="{FF2B5EF4-FFF2-40B4-BE49-F238E27FC236}">
                    <a16:creationId xmlns="" xmlns:a16="http://schemas.microsoft.com/office/drawing/2014/main" id="{BAA2F153-66FF-4B2F-90A6-B55B40C6BC7A}"/>
                  </a:ext>
                </a:extLst>
              </p:cNvPr>
              <p:cNvSpPr txBox="1"/>
              <p:nvPr/>
            </p:nvSpPr>
            <p:spPr>
              <a:xfrm>
                <a:off x="1268698" y="1517556"/>
                <a:ext cx="1333698" cy="369332"/>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主屏尺寸：</a:t>
                </a:r>
                <a:r>
                  <a:rPr lang="en-US" altLang="zh-CN" sz="800" dirty="0">
                    <a:solidFill>
                      <a:schemeClr val="bg1"/>
                    </a:solidFill>
                  </a:rPr>
                  <a:t>5</a:t>
                </a:r>
                <a:r>
                  <a:rPr lang="zh-CN" altLang="en-US" sz="800" dirty="0">
                    <a:solidFill>
                      <a:schemeClr val="bg1"/>
                    </a:solidFill>
                  </a:rPr>
                  <a:t>英寸</a:t>
                </a:r>
                <a:endParaRPr lang="en-US" altLang="zh-CN" sz="800" dirty="0">
                  <a:solidFill>
                    <a:schemeClr val="bg1"/>
                  </a:solidFill>
                </a:endParaRPr>
              </a:p>
              <a:p>
                <a:pPr>
                  <a:lnSpc>
                    <a:spcPct val="150000"/>
                  </a:lnSpc>
                </a:pPr>
                <a:r>
                  <a:rPr lang="zh-CN" altLang="en-US" sz="800" dirty="0">
                    <a:solidFill>
                      <a:schemeClr val="bg1"/>
                    </a:solidFill>
                  </a:rPr>
                  <a:t>主屏分辨率：</a:t>
                </a:r>
                <a:r>
                  <a:rPr lang="en-US" altLang="zh-CN" sz="800" dirty="0">
                    <a:solidFill>
                      <a:schemeClr val="bg1"/>
                    </a:solidFill>
                  </a:rPr>
                  <a:t>1920x1080</a:t>
                </a:r>
                <a:r>
                  <a:rPr lang="zh-CN" altLang="en-US" sz="800" dirty="0">
                    <a:solidFill>
                      <a:schemeClr val="bg1"/>
                    </a:solidFill>
                  </a:rPr>
                  <a:t>像素</a:t>
                </a:r>
              </a:p>
            </p:txBody>
          </p:sp>
        </p:grpSp>
        <p:grpSp>
          <p:nvGrpSpPr>
            <p:cNvPr id="81" name="组合 80">
              <a:extLst>
                <a:ext uri="{FF2B5EF4-FFF2-40B4-BE49-F238E27FC236}">
                  <a16:creationId xmlns="" xmlns:a16="http://schemas.microsoft.com/office/drawing/2014/main" id="{569A0FE4-93AC-46A7-BA01-4D7D6F8402CF}"/>
                </a:ext>
              </a:extLst>
            </p:cNvPr>
            <p:cNvGrpSpPr/>
            <p:nvPr/>
          </p:nvGrpSpPr>
          <p:grpSpPr>
            <a:xfrm>
              <a:off x="3065844" y="1475196"/>
              <a:ext cx="1510480" cy="454053"/>
              <a:chOff x="3037708" y="1475196"/>
              <a:chExt cx="1510480" cy="454053"/>
            </a:xfrm>
          </p:grpSpPr>
          <p:grpSp>
            <p:nvGrpSpPr>
              <p:cNvPr id="82" name="组合 81">
                <a:extLst>
                  <a:ext uri="{FF2B5EF4-FFF2-40B4-BE49-F238E27FC236}">
                    <a16:creationId xmlns="" xmlns:a16="http://schemas.microsoft.com/office/drawing/2014/main" id="{7819EC56-6C4E-42D1-ADAE-5D9CC88F373E}"/>
                  </a:ext>
                </a:extLst>
              </p:cNvPr>
              <p:cNvGrpSpPr/>
              <p:nvPr/>
            </p:nvGrpSpPr>
            <p:grpSpPr>
              <a:xfrm>
                <a:off x="3037708" y="1475196"/>
                <a:ext cx="454053" cy="454053"/>
                <a:chOff x="7564165" y="1565647"/>
                <a:chExt cx="454053" cy="454053"/>
              </a:xfrm>
            </p:grpSpPr>
            <p:sp>
              <p:nvSpPr>
                <p:cNvPr id="84" name="椭圆 83">
                  <a:extLst>
                    <a:ext uri="{FF2B5EF4-FFF2-40B4-BE49-F238E27FC236}">
                      <a16:creationId xmlns="" xmlns:a16="http://schemas.microsoft.com/office/drawing/2014/main" id="{573B2808-7F35-4C70-8FFE-BC05A12D42D2}"/>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85" name="椭圆 10">
                  <a:extLst>
                    <a:ext uri="{FF2B5EF4-FFF2-40B4-BE49-F238E27FC236}">
                      <a16:creationId xmlns="" xmlns:a16="http://schemas.microsoft.com/office/drawing/2014/main" id="{0117D8BA-CBEF-4AC7-8ADC-2F4C6774D1AC}"/>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3" name="文本框 82">
                <a:extLst>
                  <a:ext uri="{FF2B5EF4-FFF2-40B4-BE49-F238E27FC236}">
                    <a16:creationId xmlns="" xmlns:a16="http://schemas.microsoft.com/office/drawing/2014/main" id="{C45B0C17-235B-4141-BDC3-16DF12C49CB5}"/>
                  </a:ext>
                </a:extLst>
              </p:cNvPr>
              <p:cNvSpPr txBox="1"/>
              <p:nvPr/>
            </p:nvSpPr>
            <p:spPr>
              <a:xfrm>
                <a:off x="3592798" y="1640666"/>
                <a:ext cx="955390" cy="123111"/>
              </a:xfrm>
              <a:prstGeom prst="rect">
                <a:avLst/>
              </a:prstGeom>
              <a:noFill/>
            </p:spPr>
            <p:txBody>
              <a:bodyPr wrap="none" lIns="0" tIns="0" rIns="0" bIns="0" rtlCol="0" anchor="ctr">
                <a:spAutoFit/>
              </a:bodyPr>
              <a:lstStyle/>
              <a:p>
                <a:r>
                  <a:rPr lang="zh-CN" altLang="en-US" sz="800" dirty="0">
                    <a:solidFill>
                      <a:schemeClr val="bg1"/>
                    </a:solidFill>
                  </a:rPr>
                  <a:t>电池容量：</a:t>
                </a:r>
                <a:r>
                  <a:rPr lang="en-US" altLang="zh-CN" sz="800" dirty="0">
                    <a:solidFill>
                      <a:schemeClr val="bg1"/>
                    </a:solidFill>
                  </a:rPr>
                  <a:t>3080mAh</a:t>
                </a:r>
              </a:p>
            </p:txBody>
          </p:sp>
        </p:grpSp>
        <p:grpSp>
          <p:nvGrpSpPr>
            <p:cNvPr id="86" name="组合 85">
              <a:extLst>
                <a:ext uri="{FF2B5EF4-FFF2-40B4-BE49-F238E27FC236}">
                  <a16:creationId xmlns="" xmlns:a16="http://schemas.microsoft.com/office/drawing/2014/main" id="{0012EBBD-1FB7-4C78-9AA7-B51A931C87FE}"/>
                </a:ext>
              </a:extLst>
            </p:cNvPr>
            <p:cNvGrpSpPr/>
            <p:nvPr/>
          </p:nvGrpSpPr>
          <p:grpSpPr>
            <a:xfrm>
              <a:off x="5461762" y="1487472"/>
              <a:ext cx="1925658" cy="454053"/>
              <a:chOff x="4964693" y="1487472"/>
              <a:chExt cx="1925658" cy="454053"/>
            </a:xfrm>
          </p:grpSpPr>
          <p:grpSp>
            <p:nvGrpSpPr>
              <p:cNvPr id="87" name="组合 86">
                <a:extLst>
                  <a:ext uri="{FF2B5EF4-FFF2-40B4-BE49-F238E27FC236}">
                    <a16:creationId xmlns="" xmlns:a16="http://schemas.microsoft.com/office/drawing/2014/main" id="{C1A8424C-FB10-4675-9099-401C515A8A6F}"/>
                  </a:ext>
                </a:extLst>
              </p:cNvPr>
              <p:cNvGrpSpPr/>
              <p:nvPr/>
            </p:nvGrpSpPr>
            <p:grpSpPr>
              <a:xfrm>
                <a:off x="4964693" y="1487472"/>
                <a:ext cx="454053" cy="454053"/>
                <a:chOff x="5240065" y="2505047"/>
                <a:chExt cx="454053" cy="454053"/>
              </a:xfrm>
            </p:grpSpPr>
            <p:sp>
              <p:nvSpPr>
                <p:cNvPr id="89" name="椭圆 88">
                  <a:extLst>
                    <a:ext uri="{FF2B5EF4-FFF2-40B4-BE49-F238E27FC236}">
                      <a16:creationId xmlns="" xmlns:a16="http://schemas.microsoft.com/office/drawing/2014/main" id="{79936E8E-95C9-4A21-BD8A-6D6E0E954954}"/>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0" name="椭圆 9">
                  <a:extLst>
                    <a:ext uri="{FF2B5EF4-FFF2-40B4-BE49-F238E27FC236}">
                      <a16:creationId xmlns="" xmlns:a16="http://schemas.microsoft.com/office/drawing/2014/main" id="{F6CA9471-2C3F-4753-AD5B-066E386ED5FD}"/>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8" name="文本框 87">
                <a:extLst>
                  <a:ext uri="{FF2B5EF4-FFF2-40B4-BE49-F238E27FC236}">
                    <a16:creationId xmlns="" xmlns:a16="http://schemas.microsoft.com/office/drawing/2014/main" id="{A26D9F4D-FD99-4532-9989-8D2D95C1567D}"/>
                  </a:ext>
                </a:extLst>
              </p:cNvPr>
              <p:cNvSpPr txBox="1"/>
              <p:nvPr/>
            </p:nvSpPr>
            <p:spPr>
              <a:xfrm>
                <a:off x="5519783" y="1540797"/>
                <a:ext cx="1370568" cy="347403"/>
              </a:xfrm>
              <a:prstGeom prst="rect">
                <a:avLst/>
              </a:prstGeom>
              <a:noFill/>
            </p:spPr>
            <p:txBody>
              <a:bodyPr wrap="none" lIns="0" tIns="0" rIns="0" bIns="0" rtlCol="0" anchor="ctr">
                <a:spAutoFit/>
              </a:bodyPr>
              <a:lstStyle/>
              <a:p>
                <a:pPr>
                  <a:lnSpc>
                    <a:spcPct val="150000"/>
                  </a:lnSpc>
                </a:pPr>
                <a:r>
                  <a:rPr lang="en-US" altLang="zh-CN" sz="800" dirty="0">
                    <a:solidFill>
                      <a:schemeClr val="bg1"/>
                    </a:solidFill>
                  </a:rPr>
                  <a:t>CPU:</a:t>
                </a:r>
                <a:r>
                  <a:rPr lang="zh-CN" altLang="en-US" sz="800" dirty="0">
                    <a:solidFill>
                      <a:schemeClr val="bg1"/>
                    </a:solidFill>
                  </a:rPr>
                  <a:t>四核 高通 </a:t>
                </a:r>
                <a:r>
                  <a:rPr lang="en-US" altLang="zh-CN" sz="800" dirty="0">
                    <a:solidFill>
                      <a:schemeClr val="bg1"/>
                    </a:solidFill>
                  </a:rPr>
                  <a:t>MSM8974AC</a:t>
                </a:r>
              </a:p>
              <a:p>
                <a:pPr>
                  <a:lnSpc>
                    <a:spcPct val="150000"/>
                  </a:lnSpc>
                </a:pPr>
                <a:r>
                  <a:rPr lang="zh-CN" altLang="en-US" sz="800" dirty="0">
                    <a:solidFill>
                      <a:schemeClr val="bg1"/>
                    </a:solidFill>
                  </a:rPr>
                  <a:t>内存：</a:t>
                </a:r>
                <a:r>
                  <a:rPr lang="en-US" altLang="zh-CN" sz="800" dirty="0">
                    <a:solidFill>
                      <a:schemeClr val="bg1"/>
                    </a:solidFill>
                  </a:rPr>
                  <a:t>3GB</a:t>
                </a:r>
              </a:p>
            </p:txBody>
          </p:sp>
        </p:grpSp>
        <p:grpSp>
          <p:nvGrpSpPr>
            <p:cNvPr id="91" name="组合 90">
              <a:extLst>
                <a:ext uri="{FF2B5EF4-FFF2-40B4-BE49-F238E27FC236}">
                  <a16:creationId xmlns="" xmlns:a16="http://schemas.microsoft.com/office/drawing/2014/main" id="{DFBEA9BD-D1D7-4FFD-81CA-29C8AE86CF8D}"/>
                </a:ext>
              </a:extLst>
            </p:cNvPr>
            <p:cNvGrpSpPr/>
            <p:nvPr/>
          </p:nvGrpSpPr>
          <p:grpSpPr>
            <a:xfrm>
              <a:off x="7857680" y="1487472"/>
              <a:ext cx="1709252" cy="454053"/>
              <a:chOff x="7288793" y="1487472"/>
              <a:chExt cx="1709252" cy="454053"/>
            </a:xfrm>
          </p:grpSpPr>
          <p:grpSp>
            <p:nvGrpSpPr>
              <p:cNvPr id="92" name="组合 91">
                <a:extLst>
                  <a:ext uri="{FF2B5EF4-FFF2-40B4-BE49-F238E27FC236}">
                    <a16:creationId xmlns="" xmlns:a16="http://schemas.microsoft.com/office/drawing/2014/main" id="{F0CA9F02-5DF0-49EA-AEC6-66DC9CFB51F4}"/>
                  </a:ext>
                </a:extLst>
              </p:cNvPr>
              <p:cNvGrpSpPr/>
              <p:nvPr/>
            </p:nvGrpSpPr>
            <p:grpSpPr>
              <a:xfrm>
                <a:off x="7288793" y="1487472"/>
                <a:ext cx="454053" cy="454053"/>
                <a:chOff x="7564165" y="2505047"/>
                <a:chExt cx="454053" cy="454053"/>
              </a:xfrm>
            </p:grpSpPr>
            <p:sp>
              <p:nvSpPr>
                <p:cNvPr id="94" name="椭圆 93">
                  <a:extLst>
                    <a:ext uri="{FF2B5EF4-FFF2-40B4-BE49-F238E27FC236}">
                      <a16:creationId xmlns="" xmlns:a16="http://schemas.microsoft.com/office/drawing/2014/main" id="{051731B7-8B96-4FD7-B717-2C88929CCE4B}"/>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95" name="椭圆 11">
                  <a:extLst>
                    <a:ext uri="{FF2B5EF4-FFF2-40B4-BE49-F238E27FC236}">
                      <a16:creationId xmlns="" xmlns:a16="http://schemas.microsoft.com/office/drawing/2014/main" id="{D5D473E7-2E5F-45D4-931A-9F2A25ADE459}"/>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3" name="文本框 92">
                <a:extLst>
                  <a:ext uri="{FF2B5EF4-FFF2-40B4-BE49-F238E27FC236}">
                    <a16:creationId xmlns="" xmlns:a16="http://schemas.microsoft.com/office/drawing/2014/main" id="{38FF2BCA-C5C1-43AF-8AD2-92C0DF25E703}"/>
                  </a:ext>
                </a:extLst>
              </p:cNvPr>
              <p:cNvSpPr txBox="1"/>
              <p:nvPr/>
            </p:nvSpPr>
            <p:spPr>
              <a:xfrm>
                <a:off x="7843883" y="1540796"/>
                <a:ext cx="1154162" cy="347403"/>
              </a:xfrm>
              <a:prstGeom prst="rect">
                <a:avLst/>
              </a:prstGeom>
              <a:noFill/>
            </p:spPr>
            <p:txBody>
              <a:bodyPr wrap="none" lIns="0" tIns="0" rIns="0" bIns="0" rtlCol="0" anchor="ctr">
                <a:spAutoFit/>
              </a:bodyPr>
              <a:lstStyle/>
              <a:p>
                <a:pPr>
                  <a:lnSpc>
                    <a:spcPct val="150000"/>
                  </a:lnSpc>
                </a:pPr>
                <a:r>
                  <a:rPr lang="zh-CN" altLang="en-US" sz="800" dirty="0">
                    <a:solidFill>
                      <a:schemeClr val="bg1"/>
                    </a:solidFill>
                  </a:rPr>
                  <a:t>后置摄像头：</a:t>
                </a:r>
                <a:r>
                  <a:rPr lang="en-US" altLang="zh-CN" sz="800" dirty="0">
                    <a:solidFill>
                      <a:schemeClr val="bg1"/>
                    </a:solidFill>
                  </a:rPr>
                  <a:t>1300</a:t>
                </a:r>
                <a:r>
                  <a:rPr lang="zh-CN" altLang="en-US" sz="800" dirty="0">
                    <a:solidFill>
                      <a:schemeClr val="bg1"/>
                    </a:solidFill>
                  </a:rPr>
                  <a:t>万像素</a:t>
                </a:r>
              </a:p>
              <a:p>
                <a:pPr>
                  <a:lnSpc>
                    <a:spcPct val="150000"/>
                  </a:lnSpc>
                </a:pPr>
                <a:r>
                  <a:rPr lang="zh-CN" altLang="en-US" sz="800" dirty="0">
                    <a:solidFill>
                      <a:schemeClr val="bg1"/>
                    </a:solidFill>
                  </a:rPr>
                  <a:t>前置摄像头：</a:t>
                </a:r>
                <a:r>
                  <a:rPr lang="en-US" altLang="zh-CN" sz="800" dirty="0">
                    <a:solidFill>
                      <a:schemeClr val="bg1"/>
                    </a:solidFill>
                  </a:rPr>
                  <a:t>800</a:t>
                </a:r>
                <a:r>
                  <a:rPr lang="zh-CN" altLang="en-US" sz="800" dirty="0">
                    <a:solidFill>
                      <a:schemeClr val="bg1"/>
                    </a:solidFill>
                  </a:rPr>
                  <a:t>万像素</a:t>
                </a:r>
              </a:p>
            </p:txBody>
          </p:sp>
        </p:grpSp>
      </p:grpSp>
      <p:sp>
        <p:nvSpPr>
          <p:cNvPr id="96" name="矩形 95">
            <a:extLst>
              <a:ext uri="{FF2B5EF4-FFF2-40B4-BE49-F238E27FC236}">
                <a16:creationId xmlns="" xmlns:a16="http://schemas.microsoft.com/office/drawing/2014/main" id="{83D856C3-0AE0-40CC-B5FD-C2453C682F70}"/>
              </a:ext>
            </a:extLst>
          </p:cNvPr>
          <p:cNvSpPr/>
          <p:nvPr/>
        </p:nvSpPr>
        <p:spPr>
          <a:xfrm>
            <a:off x="669924" y="3281879"/>
            <a:ext cx="7786528" cy="215444"/>
          </a:xfrm>
          <a:prstGeom prst="rect">
            <a:avLst/>
          </a:prstGeom>
        </p:spPr>
        <p:txBody>
          <a:bodyPr wrap="square" lIns="0" tIns="0" rIns="0" bIns="0" anchor="t">
            <a:spAutoFit/>
          </a:bodyPr>
          <a:lstStyle/>
          <a:p>
            <a:r>
              <a:rPr lang="zh-CN" altLang="en-US" sz="1400" b="1" dirty="0">
                <a:solidFill>
                  <a:schemeClr val="accent1"/>
                </a:solidFill>
              </a:rPr>
              <a:t>那一天，我请好朋友用自己的小米</a:t>
            </a:r>
            <a:r>
              <a:rPr lang="en-US" altLang="zh-CN" sz="1400" b="1" dirty="0">
                <a:solidFill>
                  <a:schemeClr val="accent1"/>
                </a:solidFill>
              </a:rPr>
              <a:t>4</a:t>
            </a:r>
            <a:r>
              <a:rPr lang="zh-CN" altLang="en-US" sz="1400" b="1" dirty="0">
                <a:solidFill>
                  <a:schemeClr val="accent1"/>
                </a:solidFill>
              </a:rPr>
              <a:t>，为我的爱情留下一张纪念照。</a:t>
            </a:r>
          </a:p>
        </p:txBody>
      </p:sp>
    </p:spTree>
    <p:extLst>
      <p:ext uri="{BB962C8B-B14F-4D97-AF65-F5344CB8AC3E}">
        <p14:creationId xmlns:p14="http://schemas.microsoft.com/office/powerpoint/2010/main" val="147114767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22A42660-276D-49FF-8DB2-3FD77E9D6F70}"/>
              </a:ext>
            </a:extLst>
          </p:cNvPr>
          <p:cNvPicPr>
            <a:picLocks noChangeAspect="1"/>
          </p:cNvPicPr>
          <p:nvPr/>
        </p:nvPicPr>
        <p:blipFill rotWithShape="1">
          <a:blip r:embed="rId3">
            <a:extLst>
              <a:ext uri="{28A0092B-C50C-407E-A947-70E740481C1C}">
                <a14:useLocalDpi xmlns:a14="http://schemas.microsoft.com/office/drawing/2010/main" val="0"/>
              </a:ext>
            </a:extLst>
          </a:blip>
          <a:srcRect r="15257"/>
          <a:stretch/>
        </p:blipFill>
        <p:spPr>
          <a:xfrm>
            <a:off x="1860206" y="0"/>
            <a:ext cx="10331794" cy="6858000"/>
          </a:xfrm>
          <a:prstGeom prst="rect">
            <a:avLst/>
          </a:prstGeom>
        </p:spPr>
      </p:pic>
      <p:sp>
        <p:nvSpPr>
          <p:cNvPr id="4" name="文本框 3">
            <a:extLst>
              <a:ext uri="{FF2B5EF4-FFF2-40B4-BE49-F238E27FC236}">
                <a16:creationId xmlns="" xmlns:a16="http://schemas.microsoft.com/office/drawing/2014/main" id="{5662C3C9-2ABC-4B2C-81E4-1FB9BDDD2ACF}"/>
              </a:ext>
            </a:extLst>
          </p:cNvPr>
          <p:cNvSpPr txBox="1"/>
          <p:nvPr/>
        </p:nvSpPr>
        <p:spPr>
          <a:xfrm>
            <a:off x="713608" y="602838"/>
            <a:ext cx="589905"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5</a:t>
            </a:r>
            <a:endParaRPr lang="zh-CN" altLang="en-US" b="1" dirty="0">
              <a:solidFill>
                <a:schemeClr val="accent1"/>
              </a:solidFill>
            </a:endParaRPr>
          </a:p>
        </p:txBody>
      </p:sp>
      <p:sp>
        <p:nvSpPr>
          <p:cNvPr id="5" name="矩形 4">
            <a:extLst>
              <a:ext uri="{FF2B5EF4-FFF2-40B4-BE49-F238E27FC236}">
                <a16:creationId xmlns="" xmlns:a16="http://schemas.microsoft.com/office/drawing/2014/main" id="{87F3B8BE-2011-4529-9B28-77FD3F95122D}"/>
              </a:ext>
            </a:extLst>
          </p:cNvPr>
          <p:cNvSpPr/>
          <p:nvPr/>
        </p:nvSpPr>
        <p:spPr>
          <a:xfrm>
            <a:off x="713608" y="980875"/>
            <a:ext cx="1389804" cy="246221"/>
          </a:xfrm>
          <a:prstGeom prst="rect">
            <a:avLst/>
          </a:prstGeom>
        </p:spPr>
        <p:txBody>
          <a:bodyPr wrap="none" lIns="0" tIns="0" rIns="0" bIns="0">
            <a:spAutoFit/>
          </a:bodyPr>
          <a:lstStyle/>
          <a:p>
            <a:r>
              <a:rPr lang="en-US" altLang="zh-CN" sz="1600" dirty="0">
                <a:solidFill>
                  <a:srgbClr val="333333"/>
                </a:solidFill>
              </a:rPr>
              <a:t>2016</a:t>
            </a:r>
            <a:r>
              <a:rPr lang="zh-CN" altLang="en-US" sz="1600" dirty="0">
                <a:solidFill>
                  <a:srgbClr val="333333"/>
                </a:solidFill>
              </a:rPr>
              <a:t>年</a:t>
            </a:r>
            <a:r>
              <a:rPr lang="en-US" altLang="zh-CN" sz="1600" dirty="0">
                <a:solidFill>
                  <a:srgbClr val="333333"/>
                </a:solidFill>
              </a:rPr>
              <a:t>2</a:t>
            </a:r>
            <a:r>
              <a:rPr lang="zh-CN" altLang="en-US" sz="1600" dirty="0">
                <a:solidFill>
                  <a:srgbClr val="333333"/>
                </a:solidFill>
              </a:rPr>
              <a:t>月发布</a:t>
            </a:r>
          </a:p>
        </p:txBody>
      </p:sp>
      <p:grpSp>
        <p:nvGrpSpPr>
          <p:cNvPr id="6" name="组合 5">
            <a:extLst>
              <a:ext uri="{FF2B5EF4-FFF2-40B4-BE49-F238E27FC236}">
                <a16:creationId xmlns="" xmlns:a16="http://schemas.microsoft.com/office/drawing/2014/main" id="{2A960BFB-C90C-4B8C-A03B-3D77A2AB114D}"/>
              </a:ext>
            </a:extLst>
          </p:cNvPr>
          <p:cNvGrpSpPr/>
          <p:nvPr/>
        </p:nvGrpSpPr>
        <p:grpSpPr>
          <a:xfrm>
            <a:off x="713608" y="1518892"/>
            <a:ext cx="3834580" cy="454053"/>
            <a:chOff x="5240065" y="1518892"/>
            <a:chExt cx="3834580" cy="454053"/>
          </a:xfrm>
        </p:grpSpPr>
        <p:grpSp>
          <p:nvGrpSpPr>
            <p:cNvPr id="7" name="组合 6">
              <a:extLst>
                <a:ext uri="{FF2B5EF4-FFF2-40B4-BE49-F238E27FC236}">
                  <a16:creationId xmlns="" xmlns:a16="http://schemas.microsoft.com/office/drawing/2014/main" id="{0664EA8B-A14B-4D5A-B332-ECD4BEA76B04}"/>
                </a:ext>
              </a:extLst>
            </p:cNvPr>
            <p:cNvGrpSpPr/>
            <p:nvPr/>
          </p:nvGrpSpPr>
          <p:grpSpPr>
            <a:xfrm>
              <a:off x="5240065" y="1518892"/>
              <a:ext cx="454053" cy="454053"/>
              <a:chOff x="5240065" y="1565647"/>
              <a:chExt cx="454053" cy="454053"/>
            </a:xfrm>
          </p:grpSpPr>
          <p:sp>
            <p:nvSpPr>
              <p:cNvPr id="13" name="椭圆 12">
                <a:extLst>
                  <a:ext uri="{FF2B5EF4-FFF2-40B4-BE49-F238E27FC236}">
                    <a16:creationId xmlns="" xmlns:a16="http://schemas.microsoft.com/office/drawing/2014/main" id="{2E427FC5-60AB-4685-A1EF-5B4118D43B76}"/>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14" name="椭圆 8">
                <a:extLst>
                  <a:ext uri="{FF2B5EF4-FFF2-40B4-BE49-F238E27FC236}">
                    <a16:creationId xmlns="" xmlns:a16="http://schemas.microsoft.com/office/drawing/2014/main" id="{E11241DB-42B0-437D-8E6A-DA2945C5B93C}"/>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grpSp>
          <p:nvGrpSpPr>
            <p:cNvPr id="8" name="组合 7">
              <a:extLst>
                <a:ext uri="{FF2B5EF4-FFF2-40B4-BE49-F238E27FC236}">
                  <a16:creationId xmlns="" xmlns:a16="http://schemas.microsoft.com/office/drawing/2014/main" id="{98656214-A9C8-479B-A49C-53C759E4F5A6}"/>
                </a:ext>
              </a:extLst>
            </p:cNvPr>
            <p:cNvGrpSpPr/>
            <p:nvPr/>
          </p:nvGrpSpPr>
          <p:grpSpPr>
            <a:xfrm>
              <a:off x="7564165" y="1518892"/>
              <a:ext cx="454053" cy="454053"/>
              <a:chOff x="7564165" y="1565647"/>
              <a:chExt cx="454053" cy="454053"/>
            </a:xfrm>
          </p:grpSpPr>
          <p:sp>
            <p:nvSpPr>
              <p:cNvPr id="11" name="椭圆 10">
                <a:extLst>
                  <a:ext uri="{FF2B5EF4-FFF2-40B4-BE49-F238E27FC236}">
                    <a16:creationId xmlns="" xmlns:a16="http://schemas.microsoft.com/office/drawing/2014/main" id="{7200E3BD-AA6C-409A-BAE3-BA8712894BE5}"/>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12" name="椭圆 10">
                <a:extLst>
                  <a:ext uri="{FF2B5EF4-FFF2-40B4-BE49-F238E27FC236}">
                    <a16:creationId xmlns="" xmlns:a16="http://schemas.microsoft.com/office/drawing/2014/main" id="{108279E9-BBF1-4AC9-9140-7F3CF94CE46E}"/>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9" name="文本框 8">
              <a:extLst>
                <a:ext uri="{FF2B5EF4-FFF2-40B4-BE49-F238E27FC236}">
                  <a16:creationId xmlns="" xmlns:a16="http://schemas.microsoft.com/office/drawing/2014/main" id="{75F8485D-7A58-4316-985D-4B49B0BA1E34}"/>
                </a:ext>
              </a:extLst>
            </p:cNvPr>
            <p:cNvSpPr txBox="1"/>
            <p:nvPr/>
          </p:nvSpPr>
          <p:spPr>
            <a:xfrm>
              <a:off x="5795155" y="1561252"/>
              <a:ext cx="1333698" cy="369332"/>
            </a:xfrm>
            <a:prstGeom prst="rect">
              <a:avLst/>
            </a:prstGeom>
            <a:noFill/>
          </p:spPr>
          <p:txBody>
            <a:bodyPr wrap="none" lIns="0" tIns="0" rIns="0" bIns="0" rtlCol="0" anchor="ctr">
              <a:spAutoFit/>
            </a:bodyPr>
            <a:lstStyle/>
            <a:p>
              <a:pPr>
                <a:lnSpc>
                  <a:spcPct val="150000"/>
                </a:lnSpc>
              </a:pPr>
              <a:r>
                <a:rPr lang="zh-CN" altLang="en-US" sz="800" dirty="0">
                  <a:solidFill>
                    <a:srgbClr val="333333"/>
                  </a:solidFill>
                </a:rPr>
                <a:t>主屏尺寸：</a:t>
              </a:r>
              <a:r>
                <a:rPr lang="en-US" altLang="zh-CN" sz="800" dirty="0">
                  <a:solidFill>
                    <a:srgbClr val="333333"/>
                  </a:solidFill>
                </a:rPr>
                <a:t>5.15</a:t>
              </a:r>
              <a:r>
                <a:rPr lang="zh-CN" altLang="en-US" sz="800" dirty="0">
                  <a:solidFill>
                    <a:srgbClr val="333333"/>
                  </a:solidFill>
                </a:rPr>
                <a:t>英寸</a:t>
              </a:r>
              <a:endParaRPr lang="en-US" altLang="zh-CN" sz="800" dirty="0">
                <a:solidFill>
                  <a:srgbClr val="333333"/>
                </a:solidFill>
              </a:endParaRPr>
            </a:p>
            <a:p>
              <a:pPr>
                <a:lnSpc>
                  <a:spcPct val="150000"/>
                </a:lnSpc>
              </a:pPr>
              <a:r>
                <a:rPr lang="zh-CN" altLang="en-US" sz="800" dirty="0">
                  <a:solidFill>
                    <a:srgbClr val="333333"/>
                  </a:solidFill>
                </a:rPr>
                <a:t>主屏分辨率：</a:t>
              </a:r>
              <a:r>
                <a:rPr lang="en-US" altLang="zh-CN" sz="800" dirty="0">
                  <a:solidFill>
                    <a:srgbClr val="333333"/>
                  </a:solidFill>
                </a:rPr>
                <a:t>1920x1080</a:t>
              </a:r>
              <a:r>
                <a:rPr lang="zh-CN" altLang="en-US" sz="800" dirty="0">
                  <a:solidFill>
                    <a:srgbClr val="333333"/>
                  </a:solidFill>
                </a:rPr>
                <a:t>像素</a:t>
              </a:r>
            </a:p>
          </p:txBody>
        </p:sp>
        <p:sp>
          <p:nvSpPr>
            <p:cNvPr id="10" name="文本框 9">
              <a:extLst>
                <a:ext uri="{FF2B5EF4-FFF2-40B4-BE49-F238E27FC236}">
                  <a16:creationId xmlns="" xmlns:a16="http://schemas.microsoft.com/office/drawing/2014/main" id="{FAC942C2-1B9D-4FF5-8F41-B6F0DF1A1A99}"/>
                </a:ext>
              </a:extLst>
            </p:cNvPr>
            <p:cNvSpPr txBox="1"/>
            <p:nvPr/>
          </p:nvSpPr>
          <p:spPr>
            <a:xfrm>
              <a:off x="8119255" y="1684362"/>
              <a:ext cx="955390" cy="123111"/>
            </a:xfrm>
            <a:prstGeom prst="rect">
              <a:avLst/>
            </a:prstGeom>
            <a:noFill/>
          </p:spPr>
          <p:txBody>
            <a:bodyPr wrap="none" lIns="0" tIns="0" rIns="0" bIns="0" rtlCol="0" anchor="ctr">
              <a:spAutoFit/>
            </a:bodyPr>
            <a:lstStyle/>
            <a:p>
              <a:r>
                <a:rPr lang="zh-CN" altLang="en-US" sz="800" dirty="0">
                  <a:solidFill>
                    <a:srgbClr val="333333"/>
                  </a:solidFill>
                </a:rPr>
                <a:t>电池容量：</a:t>
              </a:r>
              <a:r>
                <a:rPr lang="en-US" altLang="zh-CN" sz="800" dirty="0">
                  <a:solidFill>
                    <a:srgbClr val="333333"/>
                  </a:solidFill>
                </a:rPr>
                <a:t>3000mAh</a:t>
              </a:r>
            </a:p>
          </p:txBody>
        </p:sp>
      </p:grpSp>
      <p:grpSp>
        <p:nvGrpSpPr>
          <p:cNvPr id="15" name="组合 14">
            <a:extLst>
              <a:ext uri="{FF2B5EF4-FFF2-40B4-BE49-F238E27FC236}">
                <a16:creationId xmlns="" xmlns:a16="http://schemas.microsoft.com/office/drawing/2014/main" id="{7ED2544C-B06D-4CE2-8B26-3BA3977D180E}"/>
              </a:ext>
            </a:extLst>
          </p:cNvPr>
          <p:cNvGrpSpPr/>
          <p:nvPr/>
        </p:nvGrpSpPr>
        <p:grpSpPr>
          <a:xfrm>
            <a:off x="713608" y="2307101"/>
            <a:ext cx="4033352" cy="454053"/>
            <a:chOff x="5240065" y="2351339"/>
            <a:chExt cx="4033352" cy="454053"/>
          </a:xfrm>
        </p:grpSpPr>
        <p:grpSp>
          <p:nvGrpSpPr>
            <p:cNvPr id="16" name="组合 15">
              <a:extLst>
                <a:ext uri="{FF2B5EF4-FFF2-40B4-BE49-F238E27FC236}">
                  <a16:creationId xmlns="" xmlns:a16="http://schemas.microsoft.com/office/drawing/2014/main" id="{FE9B7D06-FE0D-4EB8-A2BB-3FF3DF072D5E}"/>
                </a:ext>
              </a:extLst>
            </p:cNvPr>
            <p:cNvGrpSpPr/>
            <p:nvPr/>
          </p:nvGrpSpPr>
          <p:grpSpPr>
            <a:xfrm>
              <a:off x="5240065" y="2351339"/>
              <a:ext cx="454053" cy="454053"/>
              <a:chOff x="5240065" y="2505047"/>
              <a:chExt cx="454053" cy="454053"/>
            </a:xfrm>
          </p:grpSpPr>
          <p:sp>
            <p:nvSpPr>
              <p:cNvPr id="22" name="椭圆 21">
                <a:extLst>
                  <a:ext uri="{FF2B5EF4-FFF2-40B4-BE49-F238E27FC236}">
                    <a16:creationId xmlns="" xmlns:a16="http://schemas.microsoft.com/office/drawing/2014/main" id="{AF383287-7DA1-47AA-BD97-2E93D9F0C416}"/>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23" name="椭圆 9">
                <a:extLst>
                  <a:ext uri="{FF2B5EF4-FFF2-40B4-BE49-F238E27FC236}">
                    <a16:creationId xmlns="" xmlns:a16="http://schemas.microsoft.com/office/drawing/2014/main" id="{38195C47-8C27-4144-9620-EF210449F7AD}"/>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grpSp>
          <p:nvGrpSpPr>
            <p:cNvPr id="17" name="组合 16">
              <a:extLst>
                <a:ext uri="{FF2B5EF4-FFF2-40B4-BE49-F238E27FC236}">
                  <a16:creationId xmlns="" xmlns:a16="http://schemas.microsoft.com/office/drawing/2014/main" id="{E76C286E-05AB-4BF1-8ACB-D22893C8EF1A}"/>
                </a:ext>
              </a:extLst>
            </p:cNvPr>
            <p:cNvGrpSpPr/>
            <p:nvPr/>
          </p:nvGrpSpPr>
          <p:grpSpPr>
            <a:xfrm>
              <a:off x="7564165" y="2351339"/>
              <a:ext cx="454053" cy="454053"/>
              <a:chOff x="7564165" y="2505047"/>
              <a:chExt cx="454053" cy="454053"/>
            </a:xfrm>
          </p:grpSpPr>
          <p:sp>
            <p:nvSpPr>
              <p:cNvPr id="20" name="椭圆 19">
                <a:extLst>
                  <a:ext uri="{FF2B5EF4-FFF2-40B4-BE49-F238E27FC236}">
                    <a16:creationId xmlns="" xmlns:a16="http://schemas.microsoft.com/office/drawing/2014/main" id="{2ABE03A8-651A-4D49-A1DB-446B7806C74F}"/>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solidFill>
                    <a:srgbClr val="333333"/>
                  </a:solidFill>
                </a:endParaRPr>
              </a:p>
            </p:txBody>
          </p:sp>
          <p:sp>
            <p:nvSpPr>
              <p:cNvPr id="21" name="椭圆 11">
                <a:extLst>
                  <a:ext uri="{FF2B5EF4-FFF2-40B4-BE49-F238E27FC236}">
                    <a16:creationId xmlns="" xmlns:a16="http://schemas.microsoft.com/office/drawing/2014/main" id="{9BB0CF7B-A5A3-428E-8143-2F5061B9CA80}"/>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333333"/>
                  </a:solidFill>
                </a:endParaRPr>
              </a:p>
            </p:txBody>
          </p:sp>
        </p:grpSp>
        <p:sp>
          <p:nvSpPr>
            <p:cNvPr id="18" name="文本框 17">
              <a:extLst>
                <a:ext uri="{FF2B5EF4-FFF2-40B4-BE49-F238E27FC236}">
                  <a16:creationId xmlns="" xmlns:a16="http://schemas.microsoft.com/office/drawing/2014/main" id="{DF792CF9-017A-465F-A70B-983F2A8BB36E}"/>
                </a:ext>
              </a:extLst>
            </p:cNvPr>
            <p:cNvSpPr txBox="1"/>
            <p:nvPr/>
          </p:nvSpPr>
          <p:spPr>
            <a:xfrm>
              <a:off x="5795155" y="2404664"/>
              <a:ext cx="1183016" cy="347403"/>
            </a:xfrm>
            <a:prstGeom prst="rect">
              <a:avLst/>
            </a:prstGeom>
            <a:noFill/>
          </p:spPr>
          <p:txBody>
            <a:bodyPr wrap="none" lIns="0" tIns="0" rIns="0" bIns="0" rtlCol="0" anchor="ctr">
              <a:spAutoFit/>
            </a:bodyPr>
            <a:lstStyle/>
            <a:p>
              <a:pPr>
                <a:lnSpc>
                  <a:spcPct val="150000"/>
                </a:lnSpc>
              </a:pPr>
              <a:r>
                <a:rPr lang="en-US" altLang="zh-CN" sz="800" dirty="0">
                  <a:solidFill>
                    <a:srgbClr val="333333"/>
                  </a:solidFill>
                </a:rPr>
                <a:t>CPU:</a:t>
              </a:r>
              <a:r>
                <a:rPr lang="zh-CN" altLang="en-US" sz="800" dirty="0">
                  <a:solidFill>
                    <a:srgbClr val="333333"/>
                  </a:solidFill>
                </a:rPr>
                <a:t>四核 高通 </a:t>
              </a:r>
              <a:r>
                <a:rPr lang="en-US" altLang="zh-CN" sz="800" dirty="0">
                  <a:solidFill>
                    <a:srgbClr val="333333"/>
                  </a:solidFill>
                </a:rPr>
                <a:t>MSM8996</a:t>
              </a:r>
            </a:p>
            <a:p>
              <a:pPr>
                <a:lnSpc>
                  <a:spcPct val="150000"/>
                </a:lnSpc>
              </a:pPr>
              <a:r>
                <a:rPr lang="zh-CN" altLang="en-US" sz="800" dirty="0">
                  <a:solidFill>
                    <a:srgbClr val="333333"/>
                  </a:solidFill>
                </a:rPr>
                <a:t>内存：</a:t>
              </a:r>
              <a:r>
                <a:rPr lang="en-US" altLang="zh-CN" sz="800" dirty="0">
                  <a:solidFill>
                    <a:srgbClr val="333333"/>
                  </a:solidFill>
                </a:rPr>
                <a:t>3GB</a:t>
              </a:r>
            </a:p>
          </p:txBody>
        </p:sp>
        <p:sp>
          <p:nvSpPr>
            <p:cNvPr id="19" name="文本框 18">
              <a:extLst>
                <a:ext uri="{FF2B5EF4-FFF2-40B4-BE49-F238E27FC236}">
                  <a16:creationId xmlns="" xmlns:a16="http://schemas.microsoft.com/office/drawing/2014/main" id="{6B7CE718-866B-4F7A-ADA4-04FF3F41CB02}"/>
                </a:ext>
              </a:extLst>
            </p:cNvPr>
            <p:cNvSpPr txBox="1"/>
            <p:nvPr/>
          </p:nvSpPr>
          <p:spPr>
            <a:xfrm>
              <a:off x="8119255" y="2393699"/>
              <a:ext cx="1154162" cy="369332"/>
            </a:xfrm>
            <a:prstGeom prst="rect">
              <a:avLst/>
            </a:prstGeom>
            <a:noFill/>
          </p:spPr>
          <p:txBody>
            <a:bodyPr wrap="none" lIns="0" tIns="0" rIns="0" bIns="0" rtlCol="0" anchor="ctr">
              <a:spAutoFit/>
            </a:bodyPr>
            <a:lstStyle/>
            <a:p>
              <a:pPr>
                <a:lnSpc>
                  <a:spcPct val="150000"/>
                </a:lnSpc>
              </a:pPr>
              <a:r>
                <a:rPr lang="zh-CN" altLang="en-US" sz="800" dirty="0">
                  <a:solidFill>
                    <a:srgbClr val="333333"/>
                  </a:solidFill>
                </a:rPr>
                <a:t>前置摄像头：</a:t>
              </a:r>
              <a:r>
                <a:rPr lang="en-US" altLang="zh-CN" sz="800" dirty="0">
                  <a:solidFill>
                    <a:srgbClr val="333333"/>
                  </a:solidFill>
                </a:rPr>
                <a:t>400</a:t>
              </a:r>
              <a:r>
                <a:rPr lang="zh-CN" altLang="en-US" sz="800" dirty="0">
                  <a:solidFill>
                    <a:srgbClr val="333333"/>
                  </a:solidFill>
                </a:rPr>
                <a:t>万像素</a:t>
              </a:r>
              <a:endParaRPr lang="en-US" altLang="zh-CN" sz="800" dirty="0">
                <a:solidFill>
                  <a:srgbClr val="333333"/>
                </a:solidFill>
              </a:endParaRPr>
            </a:p>
            <a:p>
              <a:pPr>
                <a:lnSpc>
                  <a:spcPct val="150000"/>
                </a:lnSpc>
              </a:pPr>
              <a:r>
                <a:rPr lang="zh-CN" altLang="en-US" sz="800" dirty="0">
                  <a:solidFill>
                    <a:srgbClr val="333333"/>
                  </a:solidFill>
                </a:rPr>
                <a:t>后置摄像头：</a:t>
              </a:r>
              <a:r>
                <a:rPr lang="en-US" altLang="zh-CN" sz="800" dirty="0">
                  <a:solidFill>
                    <a:srgbClr val="333333"/>
                  </a:solidFill>
                </a:rPr>
                <a:t>1600</a:t>
              </a:r>
              <a:r>
                <a:rPr lang="zh-CN" altLang="en-US" sz="800" dirty="0">
                  <a:solidFill>
                    <a:srgbClr val="333333"/>
                  </a:solidFill>
                </a:rPr>
                <a:t>万像素</a:t>
              </a:r>
            </a:p>
          </p:txBody>
        </p:sp>
      </p:grpSp>
      <p:sp>
        <p:nvSpPr>
          <p:cNvPr id="24" name="矩形 23">
            <a:extLst>
              <a:ext uri="{FF2B5EF4-FFF2-40B4-BE49-F238E27FC236}">
                <a16:creationId xmlns="" xmlns:a16="http://schemas.microsoft.com/office/drawing/2014/main" id="{FD12E423-157C-4ECD-B489-E6EB7B4A5492}"/>
              </a:ext>
            </a:extLst>
          </p:cNvPr>
          <p:cNvSpPr/>
          <p:nvPr/>
        </p:nvSpPr>
        <p:spPr>
          <a:xfrm>
            <a:off x="713608" y="5372481"/>
            <a:ext cx="5839592" cy="517065"/>
          </a:xfrm>
          <a:prstGeom prst="rect">
            <a:avLst/>
          </a:prstGeom>
        </p:spPr>
        <p:txBody>
          <a:bodyPr wrap="square" lIns="0" tIns="0" rIns="0" bIns="0" anchor="t">
            <a:spAutoFit/>
          </a:bodyPr>
          <a:lstStyle/>
          <a:p>
            <a:pPr>
              <a:lnSpc>
                <a:spcPct val="120000"/>
              </a:lnSpc>
            </a:pPr>
            <a:r>
              <a:rPr lang="zh-CN" altLang="en-US" sz="1400" b="1" dirty="0">
                <a:solidFill>
                  <a:schemeClr val="accent1"/>
                </a:solidFill>
              </a:rPr>
              <a:t>这是等待时间最长的一次，两年的坚守，我们始终没有离开小米阵营，</a:t>
            </a:r>
            <a:endParaRPr lang="en-US" altLang="zh-CN" sz="1400" b="1" dirty="0">
              <a:solidFill>
                <a:schemeClr val="accent1"/>
              </a:solidFill>
            </a:endParaRPr>
          </a:p>
          <a:p>
            <a:pPr>
              <a:lnSpc>
                <a:spcPct val="120000"/>
              </a:lnSpc>
            </a:pPr>
            <a:r>
              <a:rPr lang="zh-CN" altLang="en-US" sz="1400" b="1" dirty="0">
                <a:solidFill>
                  <a:schemeClr val="accent1"/>
                </a:solidFill>
              </a:rPr>
              <a:t>虽然已经麻木了抢，抢，抢，但依然在握住新机的一刻，满心欢喜</a:t>
            </a:r>
            <a:r>
              <a:rPr lang="en-US" altLang="zh-CN" sz="1400" b="1" dirty="0">
                <a:solidFill>
                  <a:schemeClr val="accent1"/>
                </a:solidFill>
              </a:rPr>
              <a:t>…</a:t>
            </a:r>
            <a:endParaRPr lang="zh-CN" altLang="en-US" sz="1400" b="1" dirty="0">
              <a:solidFill>
                <a:schemeClr val="accent1"/>
              </a:solidFill>
            </a:endParaRPr>
          </a:p>
        </p:txBody>
      </p:sp>
      <p:sp>
        <p:nvSpPr>
          <p:cNvPr id="25" name="矩形 24">
            <a:extLst>
              <a:ext uri="{FF2B5EF4-FFF2-40B4-BE49-F238E27FC236}">
                <a16:creationId xmlns="" xmlns:a16="http://schemas.microsoft.com/office/drawing/2014/main" id="{E472B951-42A0-468F-B844-B08312A3E375}"/>
              </a:ext>
            </a:extLst>
          </p:cNvPr>
          <p:cNvSpPr/>
          <p:nvPr/>
        </p:nvSpPr>
        <p:spPr>
          <a:xfrm>
            <a:off x="713608" y="3429000"/>
            <a:ext cx="5839592" cy="673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lnSpc>
                <a:spcPct val="150000"/>
              </a:lnSpc>
              <a:buFont typeface="Wingdings" panose="05000000000000000000" pitchFamily="2" charset="2"/>
              <a:buChar char="l"/>
            </a:pPr>
            <a:r>
              <a:rPr lang="zh-CN" altLang="en-US" sz="1000" dirty="0">
                <a:solidFill>
                  <a:srgbClr val="333333"/>
                </a:solidFill>
              </a:rPr>
              <a:t>作为小米手机诞生以来最长机身，给人非常好的体验，</a:t>
            </a:r>
            <a:r>
              <a:rPr lang="en-US" altLang="zh-CN" sz="1000" dirty="0">
                <a:solidFill>
                  <a:srgbClr val="333333"/>
                </a:solidFill>
              </a:rPr>
              <a:t>HOME</a:t>
            </a:r>
            <a:r>
              <a:rPr lang="zh-CN" altLang="en-US" sz="1000" dirty="0">
                <a:solidFill>
                  <a:srgbClr val="333333"/>
                </a:solidFill>
              </a:rPr>
              <a:t>键采用微晶锆盖板也是帅得不行</a:t>
            </a:r>
            <a:endParaRPr lang="en-US" altLang="zh-CN" sz="1000" dirty="0">
              <a:solidFill>
                <a:srgbClr val="333333"/>
              </a:solidFill>
            </a:endParaRPr>
          </a:p>
          <a:p>
            <a:pPr marL="171450" indent="-171450">
              <a:lnSpc>
                <a:spcPct val="150000"/>
              </a:lnSpc>
              <a:buFont typeface="Wingdings" panose="05000000000000000000" pitchFamily="2" charset="2"/>
              <a:buChar char="l"/>
            </a:pPr>
            <a:r>
              <a:rPr lang="zh-CN" altLang="en-US" sz="1000" dirty="0">
                <a:solidFill>
                  <a:srgbClr val="333333"/>
                </a:solidFill>
              </a:rPr>
              <a:t>小米</a:t>
            </a:r>
            <a:r>
              <a:rPr lang="en-US" altLang="zh-CN" sz="1000" dirty="0">
                <a:solidFill>
                  <a:srgbClr val="333333"/>
                </a:solidFill>
              </a:rPr>
              <a:t>5</a:t>
            </a:r>
            <a:r>
              <a:rPr lang="zh-CN" altLang="en-US" sz="1000" dirty="0">
                <a:solidFill>
                  <a:srgbClr val="333333"/>
                </a:solidFill>
              </a:rPr>
              <a:t>的待机温度表现为</a:t>
            </a:r>
            <a:r>
              <a:rPr lang="en-US" altLang="zh-CN" sz="1000" dirty="0">
                <a:solidFill>
                  <a:srgbClr val="333333"/>
                </a:solidFill>
              </a:rPr>
              <a:t>29°</a:t>
            </a:r>
            <a:r>
              <a:rPr lang="zh-CN" altLang="en-US" sz="1000" dirty="0">
                <a:solidFill>
                  <a:srgbClr val="333333"/>
                </a:solidFill>
              </a:rPr>
              <a:t>，</a:t>
            </a:r>
            <a:r>
              <a:rPr lang="en-US" altLang="zh-CN" sz="1000" dirty="0">
                <a:solidFill>
                  <a:srgbClr val="333333"/>
                </a:solidFill>
              </a:rPr>
              <a:t>30</a:t>
            </a:r>
            <a:r>
              <a:rPr lang="zh-CN" altLang="en-US" sz="1000" dirty="0">
                <a:solidFill>
                  <a:srgbClr val="333333"/>
                </a:solidFill>
              </a:rPr>
              <a:t>分钟在线电影播放后的温度为</a:t>
            </a:r>
            <a:r>
              <a:rPr lang="en-US" altLang="zh-CN" sz="1000" dirty="0">
                <a:solidFill>
                  <a:srgbClr val="333333"/>
                </a:solidFill>
              </a:rPr>
              <a:t>29.2°</a:t>
            </a:r>
            <a:r>
              <a:rPr lang="zh-CN" altLang="en-US" sz="1000" dirty="0">
                <a:solidFill>
                  <a:srgbClr val="333333"/>
                </a:solidFill>
              </a:rPr>
              <a:t>，</a:t>
            </a:r>
            <a:r>
              <a:rPr lang="en-US" altLang="zh-CN" sz="1000" dirty="0">
                <a:solidFill>
                  <a:srgbClr val="333333"/>
                </a:solidFill>
              </a:rPr>
              <a:t>30</a:t>
            </a:r>
            <a:r>
              <a:rPr lang="zh-CN" altLang="en-US" sz="1000" dirty="0">
                <a:solidFill>
                  <a:srgbClr val="333333"/>
                </a:solidFill>
              </a:rPr>
              <a:t>分钟大型游戏后的温度表现为</a:t>
            </a:r>
            <a:r>
              <a:rPr lang="en-US" altLang="zh-CN" sz="1000" dirty="0">
                <a:solidFill>
                  <a:srgbClr val="333333"/>
                </a:solidFill>
              </a:rPr>
              <a:t>34.3°</a:t>
            </a:r>
            <a:r>
              <a:rPr lang="zh-CN" altLang="en-US" sz="1000" dirty="0">
                <a:solidFill>
                  <a:srgbClr val="333333"/>
                </a:solidFill>
              </a:rPr>
              <a:t>，温控相当不错</a:t>
            </a:r>
          </a:p>
          <a:p>
            <a:pPr marL="171450" indent="-171450">
              <a:lnSpc>
                <a:spcPct val="150000"/>
              </a:lnSpc>
              <a:buFont typeface="Wingdings" panose="05000000000000000000" pitchFamily="2" charset="2"/>
              <a:buChar char="l"/>
            </a:pPr>
            <a:r>
              <a:rPr lang="zh-CN" altLang="en-US" sz="1000" dirty="0">
                <a:solidFill>
                  <a:srgbClr val="333333"/>
                </a:solidFill>
              </a:rPr>
              <a:t>小米</a:t>
            </a:r>
            <a:r>
              <a:rPr lang="en-US" altLang="zh-CN" sz="1000" dirty="0">
                <a:solidFill>
                  <a:srgbClr val="333333"/>
                </a:solidFill>
              </a:rPr>
              <a:t>5</a:t>
            </a:r>
            <a:r>
              <a:rPr lang="zh-CN" altLang="en-US" sz="1000" dirty="0">
                <a:solidFill>
                  <a:srgbClr val="333333"/>
                </a:solidFill>
              </a:rPr>
              <a:t>有着非常不错的综合续航时间以及充电时间，即使是高强度使用手机的用户也可以使用</a:t>
            </a:r>
            <a:r>
              <a:rPr lang="en-US" altLang="zh-CN" sz="1000" dirty="0">
                <a:solidFill>
                  <a:srgbClr val="333333"/>
                </a:solidFill>
              </a:rPr>
              <a:t>1.5</a:t>
            </a:r>
            <a:r>
              <a:rPr lang="zh-CN" altLang="en-US" sz="1000" dirty="0">
                <a:solidFill>
                  <a:srgbClr val="333333"/>
                </a:solidFill>
              </a:rPr>
              <a:t>天左右，整块电池全部充满的速度低于</a:t>
            </a:r>
            <a:r>
              <a:rPr lang="en-US" altLang="zh-CN" sz="1000" dirty="0">
                <a:solidFill>
                  <a:srgbClr val="333333"/>
                </a:solidFill>
              </a:rPr>
              <a:t>1.5</a:t>
            </a:r>
            <a:r>
              <a:rPr lang="zh-CN" altLang="en-US" sz="1000" dirty="0">
                <a:solidFill>
                  <a:srgbClr val="333333"/>
                </a:solidFill>
              </a:rPr>
              <a:t>小时</a:t>
            </a:r>
          </a:p>
        </p:txBody>
      </p:sp>
    </p:spTree>
    <p:extLst>
      <p:ext uri="{BB962C8B-B14F-4D97-AF65-F5344CB8AC3E}">
        <p14:creationId xmlns:p14="http://schemas.microsoft.com/office/powerpoint/2010/main" val="1460096411"/>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79DFB89-2EE5-433B-B942-214BF59DF9FA}"/>
              </a:ext>
            </a:extLst>
          </p:cNvPr>
          <p:cNvPicPr>
            <a:picLocks noChangeAspect="1"/>
          </p:cNvPicPr>
          <p:nvPr/>
        </p:nvPicPr>
        <p:blipFill rotWithShape="1">
          <a:blip r:embed="rId3">
            <a:extLst>
              <a:ext uri="{28A0092B-C50C-407E-A947-70E740481C1C}">
                <a14:useLocalDpi xmlns:a14="http://schemas.microsoft.com/office/drawing/2010/main" val="0"/>
              </a:ext>
            </a:extLst>
          </a:blip>
          <a:srcRect l="617" r="617"/>
          <a:stretch/>
        </p:blipFill>
        <p:spPr>
          <a:xfrm>
            <a:off x="0" y="1"/>
            <a:ext cx="12192000" cy="6858000"/>
          </a:xfrm>
          <a:prstGeom prst="rect">
            <a:avLst/>
          </a:prstGeom>
        </p:spPr>
      </p:pic>
      <p:sp>
        <p:nvSpPr>
          <p:cNvPr id="4" name="文本框 3">
            <a:extLst>
              <a:ext uri="{FF2B5EF4-FFF2-40B4-BE49-F238E27FC236}">
                <a16:creationId xmlns="" xmlns:a16="http://schemas.microsoft.com/office/drawing/2014/main" id="{3CC24373-4FBB-420B-8EA1-69E8C53E5DCD}"/>
              </a:ext>
            </a:extLst>
          </p:cNvPr>
          <p:cNvSpPr txBox="1"/>
          <p:nvPr/>
        </p:nvSpPr>
        <p:spPr>
          <a:xfrm>
            <a:off x="713608" y="602838"/>
            <a:ext cx="872034" cy="276999"/>
          </a:xfrm>
          <a:prstGeom prst="rect">
            <a:avLst/>
          </a:prstGeom>
          <a:noFill/>
        </p:spPr>
        <p:txBody>
          <a:bodyPr wrap="none" lIns="0" tIns="0" rIns="0" bIns="0" rtlCol="0">
            <a:spAutoFit/>
          </a:bodyPr>
          <a:lstStyle/>
          <a:p>
            <a:r>
              <a:rPr lang="zh-CN" altLang="en-US" b="1" dirty="0">
                <a:solidFill>
                  <a:schemeClr val="accent1"/>
                </a:solidFill>
              </a:rPr>
              <a:t>小米</a:t>
            </a:r>
            <a:r>
              <a:rPr lang="en-US" altLang="zh-CN" b="1" dirty="0">
                <a:solidFill>
                  <a:schemeClr val="accent1"/>
                </a:solidFill>
              </a:rPr>
              <a:t>MIX</a:t>
            </a:r>
            <a:endParaRPr lang="zh-CN" altLang="en-US" b="1" dirty="0">
              <a:solidFill>
                <a:schemeClr val="accent1"/>
              </a:solidFill>
            </a:endParaRPr>
          </a:p>
        </p:txBody>
      </p:sp>
      <p:sp>
        <p:nvSpPr>
          <p:cNvPr id="5" name="矩形 4">
            <a:extLst>
              <a:ext uri="{FF2B5EF4-FFF2-40B4-BE49-F238E27FC236}">
                <a16:creationId xmlns="" xmlns:a16="http://schemas.microsoft.com/office/drawing/2014/main" id="{E463FA8E-69CA-4307-92D4-01A7AD8EB6BD}"/>
              </a:ext>
            </a:extLst>
          </p:cNvPr>
          <p:cNvSpPr/>
          <p:nvPr/>
        </p:nvSpPr>
        <p:spPr>
          <a:xfrm>
            <a:off x="713608" y="980875"/>
            <a:ext cx="1503617" cy="246221"/>
          </a:xfrm>
          <a:prstGeom prst="rect">
            <a:avLst/>
          </a:prstGeom>
        </p:spPr>
        <p:txBody>
          <a:bodyPr wrap="none" lIns="0" tIns="0" rIns="0" bIns="0">
            <a:spAutoFit/>
          </a:bodyPr>
          <a:lstStyle/>
          <a:p>
            <a:r>
              <a:rPr lang="en-US" altLang="zh-CN" sz="1600" dirty="0">
                <a:solidFill>
                  <a:schemeClr val="bg1"/>
                </a:solidFill>
              </a:rPr>
              <a:t>2016</a:t>
            </a:r>
            <a:r>
              <a:rPr lang="zh-CN" altLang="en-US" sz="1600" dirty="0">
                <a:solidFill>
                  <a:schemeClr val="bg1"/>
                </a:solidFill>
              </a:rPr>
              <a:t>年</a:t>
            </a:r>
            <a:r>
              <a:rPr lang="en-US" altLang="zh-CN" sz="1600" dirty="0">
                <a:solidFill>
                  <a:schemeClr val="bg1"/>
                </a:solidFill>
              </a:rPr>
              <a:t>10</a:t>
            </a:r>
            <a:r>
              <a:rPr lang="zh-CN" altLang="en-US" sz="1600" dirty="0">
                <a:solidFill>
                  <a:schemeClr val="bg1"/>
                </a:solidFill>
              </a:rPr>
              <a:t>月发布</a:t>
            </a:r>
          </a:p>
        </p:txBody>
      </p:sp>
    </p:spTree>
    <p:extLst>
      <p:ext uri="{BB962C8B-B14F-4D97-AF65-F5344CB8AC3E}">
        <p14:creationId xmlns:p14="http://schemas.microsoft.com/office/powerpoint/2010/main" val="375922203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B289C0F-F81D-4122-891A-EBC47DFFE094}"/>
              </a:ext>
            </a:extLst>
          </p:cNvPr>
          <p:cNvPicPr>
            <a:picLocks noChangeAspect="1"/>
          </p:cNvPicPr>
          <p:nvPr/>
        </p:nvPicPr>
        <p:blipFill rotWithShape="1">
          <a:blip r:embed="rId3">
            <a:extLst>
              <a:ext uri="{28A0092B-C50C-407E-A947-70E740481C1C}">
                <a14:useLocalDpi xmlns:a14="http://schemas.microsoft.com/office/drawing/2010/main" val="0"/>
              </a:ext>
            </a:extLst>
          </a:blip>
          <a:srcRect t="61" b="61"/>
          <a:stretch/>
        </p:blipFill>
        <p:spPr>
          <a:xfrm>
            <a:off x="1" y="0"/>
            <a:ext cx="12192000" cy="6858000"/>
          </a:xfrm>
          <a:prstGeom prst="rect">
            <a:avLst/>
          </a:prstGeom>
        </p:spPr>
      </p:pic>
      <p:sp>
        <p:nvSpPr>
          <p:cNvPr id="4" name="矩形 3">
            <a:extLst>
              <a:ext uri="{FF2B5EF4-FFF2-40B4-BE49-F238E27FC236}">
                <a16:creationId xmlns="" xmlns:a16="http://schemas.microsoft.com/office/drawing/2014/main" id="{92E2FB5B-38AC-4302-BF09-A3BF80EF0C16}"/>
              </a:ext>
            </a:extLst>
          </p:cNvPr>
          <p:cNvSpPr/>
          <p:nvPr/>
        </p:nvSpPr>
        <p:spPr>
          <a:xfrm>
            <a:off x="669925" y="721749"/>
            <a:ext cx="10852150" cy="960776"/>
          </a:xfrm>
          <a:prstGeom prst="rect">
            <a:avLst/>
          </a:prstGeom>
        </p:spPr>
        <p:txBody>
          <a:bodyPr wrap="square" anchor="t">
            <a:spAutoFit/>
          </a:bodyPr>
          <a:lstStyle/>
          <a:p>
            <a:pPr algn="ctr">
              <a:lnSpc>
                <a:spcPct val="150000"/>
              </a:lnSpc>
            </a:pPr>
            <a:r>
              <a:rPr lang="en-US" altLang="zh-CN" sz="2000" dirty="0">
                <a:solidFill>
                  <a:schemeClr val="accent3"/>
                </a:solidFill>
              </a:rPr>
              <a:t>6.4" </a:t>
            </a:r>
            <a:r>
              <a:rPr lang="zh-CN" altLang="en-US" sz="2000" dirty="0">
                <a:solidFill>
                  <a:schemeClr val="accent3"/>
                </a:solidFill>
              </a:rPr>
              <a:t>全面屏，不只是一块屏幕</a:t>
            </a:r>
          </a:p>
          <a:p>
            <a:pPr algn="ctr">
              <a:lnSpc>
                <a:spcPct val="150000"/>
              </a:lnSpc>
            </a:pPr>
            <a:r>
              <a:rPr lang="zh-CN" altLang="en-US" sz="2000" dirty="0">
                <a:solidFill>
                  <a:schemeClr val="accent3"/>
                </a:solidFill>
              </a:rPr>
              <a:t>而是通往未来世界的门</a:t>
            </a:r>
          </a:p>
        </p:txBody>
      </p:sp>
      <p:sp>
        <p:nvSpPr>
          <p:cNvPr id="27" name="矩形 26">
            <a:extLst>
              <a:ext uri="{FF2B5EF4-FFF2-40B4-BE49-F238E27FC236}">
                <a16:creationId xmlns="" xmlns:a16="http://schemas.microsoft.com/office/drawing/2014/main" id="{0E59BD4F-D3A8-496E-B651-A696A3CA0551}"/>
              </a:ext>
            </a:extLst>
          </p:cNvPr>
          <p:cNvSpPr/>
          <p:nvPr/>
        </p:nvSpPr>
        <p:spPr>
          <a:xfrm>
            <a:off x="669925" y="1968919"/>
            <a:ext cx="10850563" cy="784830"/>
          </a:xfrm>
          <a:prstGeom prst="rect">
            <a:avLst/>
          </a:prstGeom>
        </p:spPr>
        <p:txBody>
          <a:bodyPr wrap="square" anchor="ctr">
            <a:spAutoFit/>
          </a:bodyPr>
          <a:lstStyle/>
          <a:p>
            <a:pPr algn="ctr">
              <a:lnSpc>
                <a:spcPct val="150000"/>
              </a:lnSpc>
            </a:pPr>
            <a:r>
              <a:rPr lang="zh-CN" altLang="en-US" sz="1050" dirty="0">
                <a:solidFill>
                  <a:schemeClr val="accent3"/>
                </a:solidFill>
              </a:rPr>
              <a:t>未来手机究竟是什么样子？我们经常在科幻电影里看到，手机就是一块没有边界，</a:t>
            </a:r>
            <a:r>
              <a:rPr lang="en-US" altLang="zh-CN" sz="1050" dirty="0">
                <a:solidFill>
                  <a:schemeClr val="accent3"/>
                </a:solidFill>
              </a:rPr>
              <a:t>100% </a:t>
            </a:r>
            <a:r>
              <a:rPr lang="zh-CN" altLang="en-US" sz="1050" dirty="0">
                <a:solidFill>
                  <a:schemeClr val="accent3"/>
                </a:solidFill>
              </a:rPr>
              <a:t>的屏幕。我们相信，</a:t>
            </a:r>
          </a:p>
          <a:p>
            <a:pPr algn="ctr">
              <a:lnSpc>
                <a:spcPct val="150000"/>
              </a:lnSpc>
            </a:pPr>
            <a:r>
              <a:rPr lang="zh-CN" altLang="en-US" sz="1050" dirty="0">
                <a:solidFill>
                  <a:schemeClr val="accent3"/>
                </a:solidFill>
              </a:rPr>
              <a:t>这一天终将会到来。一般手机屏占比仅为 </a:t>
            </a:r>
            <a:r>
              <a:rPr lang="en-US" altLang="zh-CN" sz="1050" dirty="0">
                <a:solidFill>
                  <a:schemeClr val="accent3"/>
                </a:solidFill>
              </a:rPr>
              <a:t>70% </a:t>
            </a:r>
            <a:r>
              <a:rPr lang="zh-CN" altLang="en-US" sz="1050" dirty="0">
                <a:solidFill>
                  <a:schemeClr val="accent3"/>
                </a:solidFill>
              </a:rPr>
              <a:t>左右。而小米</a:t>
            </a:r>
            <a:r>
              <a:rPr lang="en-US" altLang="zh-CN" sz="1050" dirty="0">
                <a:solidFill>
                  <a:schemeClr val="accent3"/>
                </a:solidFill>
              </a:rPr>
              <a:t>MIX</a:t>
            </a:r>
            <a:r>
              <a:rPr lang="zh-CN" altLang="en-US" sz="1050" dirty="0">
                <a:solidFill>
                  <a:schemeClr val="accent3"/>
                </a:solidFill>
              </a:rPr>
              <a:t>，开创性的在 </a:t>
            </a:r>
            <a:r>
              <a:rPr lang="en-US" altLang="zh-CN" sz="1050" dirty="0">
                <a:solidFill>
                  <a:schemeClr val="accent3"/>
                </a:solidFill>
              </a:rPr>
              <a:t>6.4" </a:t>
            </a:r>
            <a:r>
              <a:rPr lang="zh-CN" altLang="en-US" sz="1050" dirty="0">
                <a:solidFill>
                  <a:schemeClr val="accent3"/>
                </a:solidFill>
              </a:rPr>
              <a:t>超大屏幕上，屏幕占比达到了 </a:t>
            </a:r>
            <a:r>
              <a:rPr lang="en-US" altLang="zh-CN" sz="1050" dirty="0">
                <a:solidFill>
                  <a:schemeClr val="accent3"/>
                </a:solidFill>
              </a:rPr>
              <a:t>91.3%</a:t>
            </a:r>
            <a:r>
              <a:rPr lang="zh-CN" altLang="en-US" sz="1050" dirty="0">
                <a:solidFill>
                  <a:schemeClr val="accent3"/>
                </a:solidFill>
              </a:rPr>
              <a:t>。 </a:t>
            </a:r>
          </a:p>
          <a:p>
            <a:pPr algn="ctr">
              <a:lnSpc>
                <a:spcPct val="150000"/>
              </a:lnSpc>
            </a:pPr>
            <a:r>
              <a:rPr lang="zh-CN" altLang="en-US" sz="1050" dirty="0">
                <a:solidFill>
                  <a:schemeClr val="accent3"/>
                </a:solidFill>
              </a:rPr>
              <a:t>当你点亮屏幕的一瞬间，</a:t>
            </a:r>
            <a:r>
              <a:rPr lang="en-US" altLang="zh-CN" sz="1050" dirty="0">
                <a:solidFill>
                  <a:schemeClr val="accent3"/>
                </a:solidFill>
              </a:rPr>
              <a:t>200 </a:t>
            </a:r>
            <a:r>
              <a:rPr lang="zh-CN" altLang="en-US" sz="1050" dirty="0">
                <a:solidFill>
                  <a:schemeClr val="accent3"/>
                </a:solidFill>
              </a:rPr>
              <a:t>多万颗像素的色彩，开满了整个屏幕，就像科幻电影中看到的一样。</a:t>
            </a:r>
          </a:p>
        </p:txBody>
      </p:sp>
      <p:grpSp>
        <p:nvGrpSpPr>
          <p:cNvPr id="45" name="组合 44">
            <a:extLst>
              <a:ext uri="{FF2B5EF4-FFF2-40B4-BE49-F238E27FC236}">
                <a16:creationId xmlns="" xmlns:a16="http://schemas.microsoft.com/office/drawing/2014/main" id="{10AFE6B5-2609-43FC-8A45-6A86BD1D0EFE}"/>
              </a:ext>
            </a:extLst>
          </p:cNvPr>
          <p:cNvGrpSpPr/>
          <p:nvPr/>
        </p:nvGrpSpPr>
        <p:grpSpPr>
          <a:xfrm>
            <a:off x="1647497" y="5770959"/>
            <a:ext cx="454053" cy="454053"/>
            <a:chOff x="5240065" y="1565647"/>
            <a:chExt cx="454053" cy="454053"/>
          </a:xfrm>
        </p:grpSpPr>
        <p:sp>
          <p:nvSpPr>
            <p:cNvPr id="47" name="椭圆 46">
              <a:extLst>
                <a:ext uri="{FF2B5EF4-FFF2-40B4-BE49-F238E27FC236}">
                  <a16:creationId xmlns="" xmlns:a16="http://schemas.microsoft.com/office/drawing/2014/main" id="{EAF6512A-3FF5-4CD5-808E-4B8D64D3F070}"/>
                </a:ext>
              </a:extLst>
            </p:cNvPr>
            <p:cNvSpPr/>
            <p:nvPr/>
          </p:nvSpPr>
          <p:spPr>
            <a:xfrm>
              <a:off x="52400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8" name="椭圆 8">
              <a:extLst>
                <a:ext uri="{FF2B5EF4-FFF2-40B4-BE49-F238E27FC236}">
                  <a16:creationId xmlns="" xmlns:a16="http://schemas.microsoft.com/office/drawing/2014/main" id="{79D3D295-54CC-47F5-9CD4-85DC52197201}"/>
                </a:ext>
              </a:extLst>
            </p:cNvPr>
            <p:cNvSpPr/>
            <p:nvPr/>
          </p:nvSpPr>
          <p:spPr>
            <a:xfrm>
              <a:off x="5404009" y="1666684"/>
              <a:ext cx="126164" cy="251978"/>
            </a:xfrm>
            <a:custGeom>
              <a:avLst/>
              <a:gdLst>
                <a:gd name="connsiteX0" fmla="*/ 70361 w 303925"/>
                <a:gd name="connsiteY0" fmla="*/ 538132 h 607004"/>
                <a:gd name="connsiteX1" fmla="*/ 79527 w 303925"/>
                <a:gd name="connsiteY1" fmla="*/ 538132 h 607004"/>
                <a:gd name="connsiteX2" fmla="*/ 79527 w 303925"/>
                <a:gd name="connsiteY2" fmla="*/ 554221 h 607004"/>
                <a:gd name="connsiteX3" fmla="*/ 62803 w 303925"/>
                <a:gd name="connsiteY3" fmla="*/ 554221 h 607004"/>
                <a:gd name="connsiteX4" fmla="*/ 62803 w 303925"/>
                <a:gd name="connsiteY4" fmla="*/ 545656 h 607004"/>
                <a:gd name="connsiteX5" fmla="*/ 70361 w 303925"/>
                <a:gd name="connsiteY5" fmla="*/ 545656 h 607004"/>
                <a:gd name="connsiteX6" fmla="*/ 230669 w 303925"/>
                <a:gd name="connsiteY6" fmla="*/ 535691 h 607004"/>
                <a:gd name="connsiteX7" fmla="*/ 219608 w 303925"/>
                <a:gd name="connsiteY7" fmla="*/ 542014 h 607004"/>
                <a:gd name="connsiteX8" fmla="*/ 230669 w 303925"/>
                <a:gd name="connsiteY8" fmla="*/ 548417 h 607004"/>
                <a:gd name="connsiteX9" fmla="*/ 230669 w 303925"/>
                <a:gd name="connsiteY9" fmla="*/ 544655 h 607004"/>
                <a:gd name="connsiteX10" fmla="*/ 236760 w 303925"/>
                <a:gd name="connsiteY10" fmla="*/ 544655 h 607004"/>
                <a:gd name="connsiteX11" fmla="*/ 250706 w 303925"/>
                <a:gd name="connsiteY11" fmla="*/ 549297 h 607004"/>
                <a:gd name="connsiteX12" fmla="*/ 242691 w 303925"/>
                <a:gd name="connsiteY12" fmla="*/ 553939 h 607004"/>
                <a:gd name="connsiteX13" fmla="*/ 232031 w 303925"/>
                <a:gd name="connsiteY13" fmla="*/ 553939 h 607004"/>
                <a:gd name="connsiteX14" fmla="*/ 229467 w 303925"/>
                <a:gd name="connsiteY14" fmla="*/ 556500 h 607004"/>
                <a:gd name="connsiteX15" fmla="*/ 232031 w 303925"/>
                <a:gd name="connsiteY15" fmla="*/ 559062 h 607004"/>
                <a:gd name="connsiteX16" fmla="*/ 242691 w 303925"/>
                <a:gd name="connsiteY16" fmla="*/ 559062 h 607004"/>
                <a:gd name="connsiteX17" fmla="*/ 255836 w 303925"/>
                <a:gd name="connsiteY17" fmla="*/ 549297 h 607004"/>
                <a:gd name="connsiteX18" fmla="*/ 236760 w 303925"/>
                <a:gd name="connsiteY18" fmla="*/ 539532 h 607004"/>
                <a:gd name="connsiteX19" fmla="*/ 230669 w 303925"/>
                <a:gd name="connsiteY19" fmla="*/ 539532 h 607004"/>
                <a:gd name="connsiteX20" fmla="*/ 148196 w 303925"/>
                <a:gd name="connsiteY20" fmla="*/ 533690 h 607004"/>
                <a:gd name="connsiteX21" fmla="*/ 135292 w 303925"/>
                <a:gd name="connsiteY21" fmla="*/ 545775 h 607004"/>
                <a:gd name="connsiteX22" fmla="*/ 139459 w 303925"/>
                <a:gd name="connsiteY22" fmla="*/ 545775 h 607004"/>
                <a:gd name="connsiteX23" fmla="*/ 139459 w 303925"/>
                <a:gd name="connsiteY23" fmla="*/ 558661 h 607004"/>
                <a:gd name="connsiteX24" fmla="*/ 145551 w 303925"/>
                <a:gd name="connsiteY24" fmla="*/ 558661 h 607004"/>
                <a:gd name="connsiteX25" fmla="*/ 145551 w 303925"/>
                <a:gd name="connsiteY25" fmla="*/ 550097 h 607004"/>
                <a:gd name="connsiteX26" fmla="*/ 151241 w 303925"/>
                <a:gd name="connsiteY26" fmla="*/ 550097 h 607004"/>
                <a:gd name="connsiteX27" fmla="*/ 151241 w 303925"/>
                <a:gd name="connsiteY27" fmla="*/ 558661 h 607004"/>
                <a:gd name="connsiteX28" fmla="*/ 158615 w 303925"/>
                <a:gd name="connsiteY28" fmla="*/ 558661 h 607004"/>
                <a:gd name="connsiteX29" fmla="*/ 158615 w 303925"/>
                <a:gd name="connsiteY29" fmla="*/ 546176 h 607004"/>
                <a:gd name="connsiteX30" fmla="*/ 163504 w 303925"/>
                <a:gd name="connsiteY30" fmla="*/ 546176 h 607004"/>
                <a:gd name="connsiteX31" fmla="*/ 60352 w 303925"/>
                <a:gd name="connsiteY31" fmla="*/ 533049 h 607004"/>
                <a:gd name="connsiteX32" fmla="*/ 57787 w 303925"/>
                <a:gd name="connsiteY32" fmla="*/ 535531 h 607004"/>
                <a:gd name="connsiteX33" fmla="*/ 57787 w 303925"/>
                <a:gd name="connsiteY33" fmla="*/ 556741 h 607004"/>
                <a:gd name="connsiteX34" fmla="*/ 60352 w 303925"/>
                <a:gd name="connsiteY34" fmla="*/ 559302 h 607004"/>
                <a:gd name="connsiteX35" fmla="*/ 82073 w 303925"/>
                <a:gd name="connsiteY35" fmla="*/ 559302 h 607004"/>
                <a:gd name="connsiteX36" fmla="*/ 84637 w 303925"/>
                <a:gd name="connsiteY36" fmla="*/ 556741 h 607004"/>
                <a:gd name="connsiteX37" fmla="*/ 84637 w 303925"/>
                <a:gd name="connsiteY37" fmla="*/ 535531 h 607004"/>
                <a:gd name="connsiteX38" fmla="*/ 82073 w 303925"/>
                <a:gd name="connsiteY38" fmla="*/ 533049 h 607004"/>
                <a:gd name="connsiteX39" fmla="*/ 23484 w 303925"/>
                <a:gd name="connsiteY39" fmla="*/ 80758 h 607004"/>
                <a:gd name="connsiteX40" fmla="*/ 23484 w 303925"/>
                <a:gd name="connsiteY40" fmla="*/ 498393 h 607004"/>
                <a:gd name="connsiteX41" fmla="*/ 276033 w 303925"/>
                <a:gd name="connsiteY41" fmla="*/ 498393 h 607004"/>
                <a:gd name="connsiteX42" fmla="*/ 276033 w 303925"/>
                <a:gd name="connsiteY42" fmla="*/ 80758 h 607004"/>
                <a:gd name="connsiteX43" fmla="*/ 131044 w 303925"/>
                <a:gd name="connsiteY43" fmla="*/ 45701 h 607004"/>
                <a:gd name="connsiteX44" fmla="*/ 125914 w 303925"/>
                <a:gd name="connsiteY44" fmla="*/ 50824 h 607004"/>
                <a:gd name="connsiteX45" fmla="*/ 131044 w 303925"/>
                <a:gd name="connsiteY45" fmla="*/ 55866 h 607004"/>
                <a:gd name="connsiteX46" fmla="*/ 172881 w 303925"/>
                <a:gd name="connsiteY46" fmla="*/ 55866 h 607004"/>
                <a:gd name="connsiteX47" fmla="*/ 178011 w 303925"/>
                <a:gd name="connsiteY47" fmla="*/ 50824 h 607004"/>
                <a:gd name="connsiteX48" fmla="*/ 172881 w 303925"/>
                <a:gd name="connsiteY48" fmla="*/ 45701 h 607004"/>
                <a:gd name="connsiteX49" fmla="*/ 110846 w 303925"/>
                <a:gd name="connsiteY49" fmla="*/ 43861 h 607004"/>
                <a:gd name="connsiteX50" fmla="*/ 103873 w 303925"/>
                <a:gd name="connsiteY50" fmla="*/ 50824 h 607004"/>
                <a:gd name="connsiteX51" fmla="*/ 110846 w 303925"/>
                <a:gd name="connsiteY51" fmla="*/ 57787 h 607004"/>
                <a:gd name="connsiteX52" fmla="*/ 117819 w 303925"/>
                <a:gd name="connsiteY52" fmla="*/ 50824 h 607004"/>
                <a:gd name="connsiteX53" fmla="*/ 110846 w 303925"/>
                <a:gd name="connsiteY53" fmla="*/ 43861 h 607004"/>
                <a:gd name="connsiteX54" fmla="*/ 41838 w 303925"/>
                <a:gd name="connsiteY54" fmla="*/ 0 h 607004"/>
                <a:gd name="connsiteX55" fmla="*/ 262087 w 303925"/>
                <a:gd name="connsiteY55" fmla="*/ 0 h 607004"/>
                <a:gd name="connsiteX56" fmla="*/ 303925 w 303925"/>
                <a:gd name="connsiteY56" fmla="*/ 41780 h 607004"/>
                <a:gd name="connsiteX57" fmla="*/ 303925 w 303925"/>
                <a:gd name="connsiteY57" fmla="*/ 565224 h 607004"/>
                <a:gd name="connsiteX58" fmla="*/ 262087 w 303925"/>
                <a:gd name="connsiteY58" fmla="*/ 607004 h 607004"/>
                <a:gd name="connsiteX59" fmla="*/ 41838 w 303925"/>
                <a:gd name="connsiteY59" fmla="*/ 607004 h 607004"/>
                <a:gd name="connsiteX60" fmla="*/ 0 w 303925"/>
                <a:gd name="connsiteY60" fmla="*/ 565224 h 607004"/>
                <a:gd name="connsiteX61" fmla="*/ 0 w 303925"/>
                <a:gd name="connsiteY61" fmla="*/ 41780 h 607004"/>
                <a:gd name="connsiteX62" fmla="*/ 41838 w 303925"/>
                <a:gd name="connsiteY62"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925" h="607004">
                  <a:moveTo>
                    <a:pt x="70361" y="538132"/>
                  </a:moveTo>
                  <a:lnTo>
                    <a:pt x="79527" y="538132"/>
                  </a:lnTo>
                  <a:lnTo>
                    <a:pt x="79527" y="554221"/>
                  </a:lnTo>
                  <a:lnTo>
                    <a:pt x="62803" y="554221"/>
                  </a:lnTo>
                  <a:lnTo>
                    <a:pt x="62803" y="545656"/>
                  </a:lnTo>
                  <a:lnTo>
                    <a:pt x="70361" y="545656"/>
                  </a:lnTo>
                  <a:close/>
                  <a:moveTo>
                    <a:pt x="230669" y="535691"/>
                  </a:moveTo>
                  <a:lnTo>
                    <a:pt x="219608" y="542014"/>
                  </a:lnTo>
                  <a:lnTo>
                    <a:pt x="230669" y="548417"/>
                  </a:lnTo>
                  <a:lnTo>
                    <a:pt x="230669" y="544655"/>
                  </a:lnTo>
                  <a:lnTo>
                    <a:pt x="236760" y="544655"/>
                  </a:lnTo>
                  <a:cubicBezTo>
                    <a:pt x="247580" y="544655"/>
                    <a:pt x="250706" y="545215"/>
                    <a:pt x="250706" y="549297"/>
                  </a:cubicBezTo>
                  <a:cubicBezTo>
                    <a:pt x="250706" y="553539"/>
                    <a:pt x="249424" y="553939"/>
                    <a:pt x="242691" y="553939"/>
                  </a:cubicBezTo>
                  <a:lnTo>
                    <a:pt x="232031" y="553939"/>
                  </a:lnTo>
                  <a:cubicBezTo>
                    <a:pt x="230589" y="553939"/>
                    <a:pt x="229467" y="555060"/>
                    <a:pt x="229467" y="556500"/>
                  </a:cubicBezTo>
                  <a:cubicBezTo>
                    <a:pt x="229467" y="557941"/>
                    <a:pt x="230589" y="559062"/>
                    <a:pt x="232031" y="559062"/>
                  </a:cubicBezTo>
                  <a:lnTo>
                    <a:pt x="242691" y="559062"/>
                  </a:lnTo>
                  <a:cubicBezTo>
                    <a:pt x="248222" y="559062"/>
                    <a:pt x="255836" y="559062"/>
                    <a:pt x="255836" y="549297"/>
                  </a:cubicBezTo>
                  <a:cubicBezTo>
                    <a:pt x="255836" y="539532"/>
                    <a:pt x="246138" y="539532"/>
                    <a:pt x="236760" y="539532"/>
                  </a:cubicBezTo>
                  <a:lnTo>
                    <a:pt x="230669" y="539532"/>
                  </a:lnTo>
                  <a:close/>
                  <a:moveTo>
                    <a:pt x="148196" y="533690"/>
                  </a:moveTo>
                  <a:lnTo>
                    <a:pt x="135292" y="545775"/>
                  </a:lnTo>
                  <a:lnTo>
                    <a:pt x="139459" y="545775"/>
                  </a:lnTo>
                  <a:lnTo>
                    <a:pt x="139459" y="558661"/>
                  </a:lnTo>
                  <a:lnTo>
                    <a:pt x="145551" y="558661"/>
                  </a:lnTo>
                  <a:lnTo>
                    <a:pt x="145551" y="550097"/>
                  </a:lnTo>
                  <a:lnTo>
                    <a:pt x="151241" y="550097"/>
                  </a:lnTo>
                  <a:lnTo>
                    <a:pt x="151241" y="558661"/>
                  </a:lnTo>
                  <a:lnTo>
                    <a:pt x="158615" y="558661"/>
                  </a:lnTo>
                  <a:lnTo>
                    <a:pt x="158615" y="546176"/>
                  </a:lnTo>
                  <a:lnTo>
                    <a:pt x="163504" y="546176"/>
                  </a:lnTo>
                  <a:close/>
                  <a:moveTo>
                    <a:pt x="60352" y="533049"/>
                  </a:moveTo>
                  <a:cubicBezTo>
                    <a:pt x="58909" y="533049"/>
                    <a:pt x="57787" y="534170"/>
                    <a:pt x="57787" y="535531"/>
                  </a:cubicBezTo>
                  <a:lnTo>
                    <a:pt x="57787" y="556741"/>
                  </a:lnTo>
                  <a:cubicBezTo>
                    <a:pt x="57787" y="558181"/>
                    <a:pt x="58909" y="559302"/>
                    <a:pt x="60352" y="559302"/>
                  </a:cubicBezTo>
                  <a:lnTo>
                    <a:pt x="82073" y="559302"/>
                  </a:lnTo>
                  <a:cubicBezTo>
                    <a:pt x="83515" y="559302"/>
                    <a:pt x="84637" y="558181"/>
                    <a:pt x="84637" y="556741"/>
                  </a:cubicBezTo>
                  <a:lnTo>
                    <a:pt x="84637" y="535531"/>
                  </a:lnTo>
                  <a:cubicBezTo>
                    <a:pt x="84637" y="534170"/>
                    <a:pt x="83515" y="533049"/>
                    <a:pt x="82073" y="533049"/>
                  </a:cubicBezTo>
                  <a:close/>
                  <a:moveTo>
                    <a:pt x="23484" y="80758"/>
                  </a:moveTo>
                  <a:lnTo>
                    <a:pt x="23484" y="498393"/>
                  </a:lnTo>
                  <a:lnTo>
                    <a:pt x="276033" y="498393"/>
                  </a:lnTo>
                  <a:lnTo>
                    <a:pt x="276033" y="80758"/>
                  </a:lnTo>
                  <a:close/>
                  <a:moveTo>
                    <a:pt x="131044" y="45701"/>
                  </a:moveTo>
                  <a:cubicBezTo>
                    <a:pt x="128238" y="45701"/>
                    <a:pt x="125914" y="47942"/>
                    <a:pt x="125914" y="50824"/>
                  </a:cubicBezTo>
                  <a:cubicBezTo>
                    <a:pt x="125914" y="53625"/>
                    <a:pt x="128238" y="55866"/>
                    <a:pt x="131044" y="55866"/>
                  </a:cubicBezTo>
                  <a:lnTo>
                    <a:pt x="172881" y="55866"/>
                  </a:lnTo>
                  <a:cubicBezTo>
                    <a:pt x="175687" y="55866"/>
                    <a:pt x="178011" y="53625"/>
                    <a:pt x="178011" y="50824"/>
                  </a:cubicBezTo>
                  <a:cubicBezTo>
                    <a:pt x="178011" y="48022"/>
                    <a:pt x="175687" y="45701"/>
                    <a:pt x="172881" y="45701"/>
                  </a:cubicBezTo>
                  <a:close/>
                  <a:moveTo>
                    <a:pt x="110846" y="43861"/>
                  </a:moveTo>
                  <a:cubicBezTo>
                    <a:pt x="106999" y="43861"/>
                    <a:pt x="103873" y="46982"/>
                    <a:pt x="103873" y="50824"/>
                  </a:cubicBezTo>
                  <a:cubicBezTo>
                    <a:pt x="103873" y="54666"/>
                    <a:pt x="106999" y="57787"/>
                    <a:pt x="110846" y="57787"/>
                  </a:cubicBezTo>
                  <a:cubicBezTo>
                    <a:pt x="114693" y="57787"/>
                    <a:pt x="117819" y="54666"/>
                    <a:pt x="117819" y="50824"/>
                  </a:cubicBezTo>
                  <a:cubicBezTo>
                    <a:pt x="117819" y="46982"/>
                    <a:pt x="114693" y="43861"/>
                    <a:pt x="110846" y="43861"/>
                  </a:cubicBezTo>
                  <a:close/>
                  <a:moveTo>
                    <a:pt x="41838" y="0"/>
                  </a:moveTo>
                  <a:lnTo>
                    <a:pt x="262087" y="0"/>
                  </a:lnTo>
                  <a:cubicBezTo>
                    <a:pt x="285170" y="0"/>
                    <a:pt x="303925" y="18729"/>
                    <a:pt x="303925" y="41780"/>
                  </a:cubicBezTo>
                  <a:lnTo>
                    <a:pt x="303925" y="565224"/>
                  </a:lnTo>
                  <a:cubicBezTo>
                    <a:pt x="303925" y="588275"/>
                    <a:pt x="285170" y="607004"/>
                    <a:pt x="262087" y="607004"/>
                  </a:cubicBezTo>
                  <a:lnTo>
                    <a:pt x="41838" y="607004"/>
                  </a:lnTo>
                  <a:cubicBezTo>
                    <a:pt x="18755" y="607004"/>
                    <a:pt x="0" y="588275"/>
                    <a:pt x="0" y="565224"/>
                  </a:cubicBezTo>
                  <a:lnTo>
                    <a:pt x="0" y="41780"/>
                  </a:lnTo>
                  <a:cubicBezTo>
                    <a:pt x="0" y="18729"/>
                    <a:pt x="18755" y="0"/>
                    <a:pt x="4183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文本框 45">
            <a:extLst>
              <a:ext uri="{FF2B5EF4-FFF2-40B4-BE49-F238E27FC236}">
                <a16:creationId xmlns="" xmlns:a16="http://schemas.microsoft.com/office/drawing/2014/main" id="{E00FF921-C67A-450A-A05A-7A89515472DC}"/>
              </a:ext>
            </a:extLst>
          </p:cNvPr>
          <p:cNvSpPr txBox="1"/>
          <p:nvPr/>
        </p:nvSpPr>
        <p:spPr>
          <a:xfrm>
            <a:off x="2202587" y="5813319"/>
            <a:ext cx="1333698" cy="369332"/>
          </a:xfrm>
          <a:prstGeom prst="rect">
            <a:avLst/>
          </a:prstGeom>
          <a:noFill/>
        </p:spPr>
        <p:txBody>
          <a:bodyPr wrap="none" lIns="0" tIns="0" rIns="0" bIns="0" rtlCol="0" anchor="ctr">
            <a:spAutoFit/>
          </a:bodyPr>
          <a:lstStyle/>
          <a:p>
            <a:pPr>
              <a:lnSpc>
                <a:spcPct val="150000"/>
              </a:lnSpc>
            </a:pPr>
            <a:r>
              <a:rPr lang="zh-CN" altLang="en-US" sz="800" dirty="0">
                <a:solidFill>
                  <a:schemeClr val="accent3"/>
                </a:solidFill>
              </a:rPr>
              <a:t>主屏尺寸：</a:t>
            </a:r>
            <a:r>
              <a:rPr lang="en-US" altLang="zh-CN" sz="800" dirty="0">
                <a:solidFill>
                  <a:schemeClr val="accent3"/>
                </a:solidFill>
              </a:rPr>
              <a:t>6.4</a:t>
            </a:r>
            <a:r>
              <a:rPr lang="zh-CN" altLang="en-US" sz="800" dirty="0">
                <a:solidFill>
                  <a:schemeClr val="accent3"/>
                </a:solidFill>
              </a:rPr>
              <a:t>英寸</a:t>
            </a:r>
            <a:endParaRPr lang="en-US" altLang="zh-CN" sz="800" dirty="0">
              <a:solidFill>
                <a:schemeClr val="accent3"/>
              </a:solidFill>
            </a:endParaRPr>
          </a:p>
          <a:p>
            <a:pPr>
              <a:lnSpc>
                <a:spcPct val="150000"/>
              </a:lnSpc>
            </a:pPr>
            <a:r>
              <a:rPr lang="zh-CN" altLang="en-US" sz="800" dirty="0">
                <a:solidFill>
                  <a:schemeClr val="accent3"/>
                </a:solidFill>
              </a:rPr>
              <a:t>主屏分辨率：</a:t>
            </a:r>
            <a:r>
              <a:rPr lang="en-US" altLang="zh-CN" sz="800" dirty="0">
                <a:solidFill>
                  <a:schemeClr val="accent3"/>
                </a:solidFill>
              </a:rPr>
              <a:t>2040x1080</a:t>
            </a:r>
            <a:r>
              <a:rPr lang="zh-CN" altLang="en-US" sz="800" dirty="0">
                <a:solidFill>
                  <a:schemeClr val="accent3"/>
                </a:solidFill>
              </a:rPr>
              <a:t>像素</a:t>
            </a:r>
          </a:p>
        </p:txBody>
      </p:sp>
      <p:grpSp>
        <p:nvGrpSpPr>
          <p:cNvPr id="41" name="组合 40">
            <a:extLst>
              <a:ext uri="{FF2B5EF4-FFF2-40B4-BE49-F238E27FC236}">
                <a16:creationId xmlns="" xmlns:a16="http://schemas.microsoft.com/office/drawing/2014/main" id="{FEFF1EAB-2287-4905-8621-FFE01122A6BF}"/>
              </a:ext>
            </a:extLst>
          </p:cNvPr>
          <p:cNvGrpSpPr/>
          <p:nvPr/>
        </p:nvGrpSpPr>
        <p:grpSpPr>
          <a:xfrm>
            <a:off x="4043415" y="5770959"/>
            <a:ext cx="454053" cy="454053"/>
            <a:chOff x="7564165" y="1565647"/>
            <a:chExt cx="454053" cy="454053"/>
          </a:xfrm>
        </p:grpSpPr>
        <p:sp>
          <p:nvSpPr>
            <p:cNvPr id="43" name="椭圆 42">
              <a:extLst>
                <a:ext uri="{FF2B5EF4-FFF2-40B4-BE49-F238E27FC236}">
                  <a16:creationId xmlns="" xmlns:a16="http://schemas.microsoft.com/office/drawing/2014/main" id="{58AAA67F-D6A3-4131-825C-2952A326717A}"/>
                </a:ext>
              </a:extLst>
            </p:cNvPr>
            <p:cNvSpPr/>
            <p:nvPr/>
          </p:nvSpPr>
          <p:spPr>
            <a:xfrm>
              <a:off x="7564165" y="15656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4" name="椭圆 10">
              <a:extLst>
                <a:ext uri="{FF2B5EF4-FFF2-40B4-BE49-F238E27FC236}">
                  <a16:creationId xmlns="" xmlns:a16="http://schemas.microsoft.com/office/drawing/2014/main" id="{78134B95-82EB-49FE-AE0B-41DDE899EB8A}"/>
                </a:ext>
              </a:extLst>
            </p:cNvPr>
            <p:cNvSpPr/>
            <p:nvPr/>
          </p:nvSpPr>
          <p:spPr>
            <a:xfrm flipH="1">
              <a:off x="7665202" y="1724499"/>
              <a:ext cx="251978" cy="136348"/>
            </a:xfrm>
            <a:custGeom>
              <a:avLst/>
              <a:gdLst>
                <a:gd name="connsiteX0" fmla="*/ 445917 w 605098"/>
                <a:gd name="connsiteY0" fmla="*/ 81926 h 327423"/>
                <a:gd name="connsiteX1" fmla="*/ 464814 w 605098"/>
                <a:gd name="connsiteY1" fmla="*/ 100691 h 327423"/>
                <a:gd name="connsiteX2" fmla="*/ 464814 w 605098"/>
                <a:gd name="connsiteY2" fmla="*/ 226731 h 327423"/>
                <a:gd name="connsiteX3" fmla="*/ 445917 w 605098"/>
                <a:gd name="connsiteY3" fmla="*/ 245496 h 327423"/>
                <a:gd name="connsiteX4" fmla="*/ 427132 w 605098"/>
                <a:gd name="connsiteY4" fmla="*/ 226731 h 327423"/>
                <a:gd name="connsiteX5" fmla="*/ 427132 w 605098"/>
                <a:gd name="connsiteY5" fmla="*/ 100691 h 327423"/>
                <a:gd name="connsiteX6" fmla="*/ 445917 w 605098"/>
                <a:gd name="connsiteY6" fmla="*/ 81926 h 327423"/>
                <a:gd name="connsiteX7" fmla="*/ 340301 w 605098"/>
                <a:gd name="connsiteY7" fmla="*/ 81926 h 327423"/>
                <a:gd name="connsiteX8" fmla="*/ 359177 w 605098"/>
                <a:gd name="connsiteY8" fmla="*/ 100691 h 327423"/>
                <a:gd name="connsiteX9" fmla="*/ 359177 w 605098"/>
                <a:gd name="connsiteY9" fmla="*/ 226731 h 327423"/>
                <a:gd name="connsiteX10" fmla="*/ 340301 w 605098"/>
                <a:gd name="connsiteY10" fmla="*/ 245496 h 327423"/>
                <a:gd name="connsiteX11" fmla="*/ 321425 w 605098"/>
                <a:gd name="connsiteY11" fmla="*/ 226731 h 327423"/>
                <a:gd name="connsiteX12" fmla="*/ 321425 w 605098"/>
                <a:gd name="connsiteY12" fmla="*/ 100691 h 327423"/>
                <a:gd name="connsiteX13" fmla="*/ 340301 w 605098"/>
                <a:gd name="connsiteY13" fmla="*/ 81926 h 327423"/>
                <a:gd name="connsiteX14" fmla="*/ 234686 w 605098"/>
                <a:gd name="connsiteY14" fmla="*/ 81926 h 327423"/>
                <a:gd name="connsiteX15" fmla="*/ 253471 w 605098"/>
                <a:gd name="connsiteY15" fmla="*/ 100691 h 327423"/>
                <a:gd name="connsiteX16" fmla="*/ 253471 w 605098"/>
                <a:gd name="connsiteY16" fmla="*/ 226731 h 327423"/>
                <a:gd name="connsiteX17" fmla="*/ 234686 w 605098"/>
                <a:gd name="connsiteY17" fmla="*/ 245496 h 327423"/>
                <a:gd name="connsiteX18" fmla="*/ 215789 w 605098"/>
                <a:gd name="connsiteY18" fmla="*/ 226731 h 327423"/>
                <a:gd name="connsiteX19" fmla="*/ 215789 w 605098"/>
                <a:gd name="connsiteY19" fmla="*/ 100691 h 327423"/>
                <a:gd name="connsiteX20" fmla="*/ 234686 w 605098"/>
                <a:gd name="connsiteY20" fmla="*/ 81926 h 327423"/>
                <a:gd name="connsiteX21" fmla="*/ 128937 w 605098"/>
                <a:gd name="connsiteY21" fmla="*/ 81926 h 327423"/>
                <a:gd name="connsiteX22" fmla="*/ 147835 w 605098"/>
                <a:gd name="connsiteY22" fmla="*/ 100691 h 327423"/>
                <a:gd name="connsiteX23" fmla="*/ 147835 w 605098"/>
                <a:gd name="connsiteY23" fmla="*/ 226731 h 327423"/>
                <a:gd name="connsiteX24" fmla="*/ 128937 w 605098"/>
                <a:gd name="connsiteY24" fmla="*/ 245496 h 327423"/>
                <a:gd name="connsiteX25" fmla="*/ 110153 w 605098"/>
                <a:gd name="connsiteY25" fmla="*/ 226731 h 327423"/>
                <a:gd name="connsiteX26" fmla="*/ 110153 w 605098"/>
                <a:gd name="connsiteY26" fmla="*/ 100691 h 327423"/>
                <a:gd name="connsiteX27" fmla="*/ 128937 w 605098"/>
                <a:gd name="connsiteY27" fmla="*/ 81926 h 327423"/>
                <a:gd name="connsiteX28" fmla="*/ 49019 w 605098"/>
                <a:gd name="connsiteY28" fmla="*/ 37636 h 327423"/>
                <a:gd name="connsiteX29" fmla="*/ 37698 w 605098"/>
                <a:gd name="connsiteY29" fmla="*/ 48938 h 327423"/>
                <a:gd name="connsiteX30" fmla="*/ 37698 w 605098"/>
                <a:gd name="connsiteY30" fmla="*/ 278485 h 327423"/>
                <a:gd name="connsiteX31" fmla="*/ 49019 w 605098"/>
                <a:gd name="connsiteY31" fmla="*/ 289787 h 327423"/>
                <a:gd name="connsiteX32" fmla="*/ 525852 w 605098"/>
                <a:gd name="connsiteY32" fmla="*/ 289787 h 327423"/>
                <a:gd name="connsiteX33" fmla="*/ 537173 w 605098"/>
                <a:gd name="connsiteY33" fmla="*/ 278485 h 327423"/>
                <a:gd name="connsiteX34" fmla="*/ 537173 w 605098"/>
                <a:gd name="connsiteY34" fmla="*/ 191797 h 327423"/>
                <a:gd name="connsiteX35" fmla="*/ 537173 w 605098"/>
                <a:gd name="connsiteY35" fmla="*/ 135626 h 327423"/>
                <a:gd name="connsiteX36" fmla="*/ 537173 w 605098"/>
                <a:gd name="connsiteY36" fmla="*/ 48938 h 327423"/>
                <a:gd name="connsiteX37" fmla="*/ 525852 w 605098"/>
                <a:gd name="connsiteY37" fmla="*/ 37636 h 327423"/>
                <a:gd name="connsiteX38" fmla="*/ 49019 w 605098"/>
                <a:gd name="connsiteY38" fmla="*/ 0 h 327423"/>
                <a:gd name="connsiteX39" fmla="*/ 525852 w 605098"/>
                <a:gd name="connsiteY39" fmla="*/ 0 h 327423"/>
                <a:gd name="connsiteX40" fmla="*/ 574872 w 605098"/>
                <a:gd name="connsiteY40" fmla="*/ 48938 h 327423"/>
                <a:gd name="connsiteX41" fmla="*/ 574872 w 605098"/>
                <a:gd name="connsiteY41" fmla="*/ 101945 h 327423"/>
                <a:gd name="connsiteX42" fmla="*/ 605098 w 605098"/>
                <a:gd name="connsiteY42" fmla="*/ 135626 h 327423"/>
                <a:gd name="connsiteX43" fmla="*/ 605098 w 605098"/>
                <a:gd name="connsiteY43" fmla="*/ 191797 h 327423"/>
                <a:gd name="connsiteX44" fmla="*/ 574872 w 605098"/>
                <a:gd name="connsiteY44" fmla="*/ 225478 h 327423"/>
                <a:gd name="connsiteX45" fmla="*/ 574872 w 605098"/>
                <a:gd name="connsiteY45" fmla="*/ 278485 h 327423"/>
                <a:gd name="connsiteX46" fmla="*/ 525852 w 605098"/>
                <a:gd name="connsiteY46" fmla="*/ 327423 h 327423"/>
                <a:gd name="connsiteX47" fmla="*/ 49019 w 605098"/>
                <a:gd name="connsiteY47" fmla="*/ 327423 h 327423"/>
                <a:gd name="connsiteX48" fmla="*/ 0 w 605098"/>
                <a:gd name="connsiteY48" fmla="*/ 278485 h 327423"/>
                <a:gd name="connsiteX49" fmla="*/ 0 w 605098"/>
                <a:gd name="connsiteY49" fmla="*/ 48938 h 327423"/>
                <a:gd name="connsiteX50" fmla="*/ 49019 w 605098"/>
                <a:gd name="connsiteY50" fmla="*/ 0 h 32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5098" h="327423">
                  <a:moveTo>
                    <a:pt x="445917" y="81926"/>
                  </a:moveTo>
                  <a:cubicBezTo>
                    <a:pt x="456327" y="81926"/>
                    <a:pt x="464814" y="90291"/>
                    <a:pt x="464814" y="100691"/>
                  </a:cubicBezTo>
                  <a:lnTo>
                    <a:pt x="464814" y="226731"/>
                  </a:lnTo>
                  <a:cubicBezTo>
                    <a:pt x="464814" y="237131"/>
                    <a:pt x="456327" y="245496"/>
                    <a:pt x="445917" y="245496"/>
                  </a:cubicBezTo>
                  <a:cubicBezTo>
                    <a:pt x="435506" y="245496"/>
                    <a:pt x="427132" y="237131"/>
                    <a:pt x="427132" y="226731"/>
                  </a:cubicBezTo>
                  <a:lnTo>
                    <a:pt x="427132" y="100691"/>
                  </a:lnTo>
                  <a:cubicBezTo>
                    <a:pt x="427132" y="90291"/>
                    <a:pt x="435506" y="81926"/>
                    <a:pt x="445917" y="81926"/>
                  </a:cubicBezTo>
                  <a:close/>
                  <a:moveTo>
                    <a:pt x="340301" y="81926"/>
                  </a:moveTo>
                  <a:cubicBezTo>
                    <a:pt x="350700" y="81926"/>
                    <a:pt x="359177" y="90291"/>
                    <a:pt x="359177" y="100691"/>
                  </a:cubicBezTo>
                  <a:lnTo>
                    <a:pt x="359177" y="226731"/>
                  </a:lnTo>
                  <a:cubicBezTo>
                    <a:pt x="359177" y="237131"/>
                    <a:pt x="350700" y="245496"/>
                    <a:pt x="340301" y="245496"/>
                  </a:cubicBezTo>
                  <a:cubicBezTo>
                    <a:pt x="329902" y="245496"/>
                    <a:pt x="321425" y="237131"/>
                    <a:pt x="321425" y="226731"/>
                  </a:cubicBezTo>
                  <a:lnTo>
                    <a:pt x="321425" y="100691"/>
                  </a:lnTo>
                  <a:cubicBezTo>
                    <a:pt x="321425" y="90291"/>
                    <a:pt x="329902" y="81926"/>
                    <a:pt x="340301" y="81926"/>
                  </a:cubicBezTo>
                  <a:close/>
                  <a:moveTo>
                    <a:pt x="234686" y="81926"/>
                  </a:moveTo>
                  <a:cubicBezTo>
                    <a:pt x="245097" y="81926"/>
                    <a:pt x="253471" y="90291"/>
                    <a:pt x="253471" y="100691"/>
                  </a:cubicBezTo>
                  <a:lnTo>
                    <a:pt x="253471" y="226731"/>
                  </a:lnTo>
                  <a:cubicBezTo>
                    <a:pt x="253471" y="237131"/>
                    <a:pt x="245097" y="245496"/>
                    <a:pt x="234686" y="245496"/>
                  </a:cubicBezTo>
                  <a:cubicBezTo>
                    <a:pt x="224276" y="245496"/>
                    <a:pt x="215789" y="237131"/>
                    <a:pt x="215789" y="226731"/>
                  </a:cubicBezTo>
                  <a:lnTo>
                    <a:pt x="215789" y="100691"/>
                  </a:lnTo>
                  <a:cubicBezTo>
                    <a:pt x="215789" y="90291"/>
                    <a:pt x="224276" y="81926"/>
                    <a:pt x="234686" y="81926"/>
                  </a:cubicBezTo>
                  <a:close/>
                  <a:moveTo>
                    <a:pt x="128937" y="81926"/>
                  </a:moveTo>
                  <a:cubicBezTo>
                    <a:pt x="139348" y="81926"/>
                    <a:pt x="147835" y="90291"/>
                    <a:pt x="147835" y="100691"/>
                  </a:cubicBezTo>
                  <a:lnTo>
                    <a:pt x="147835" y="226731"/>
                  </a:lnTo>
                  <a:cubicBezTo>
                    <a:pt x="147835" y="237131"/>
                    <a:pt x="139348" y="245496"/>
                    <a:pt x="128937" y="245496"/>
                  </a:cubicBezTo>
                  <a:cubicBezTo>
                    <a:pt x="118527" y="245496"/>
                    <a:pt x="110153" y="237131"/>
                    <a:pt x="110153" y="226731"/>
                  </a:cubicBezTo>
                  <a:lnTo>
                    <a:pt x="110153" y="100691"/>
                  </a:lnTo>
                  <a:cubicBezTo>
                    <a:pt x="110153" y="90291"/>
                    <a:pt x="118527" y="81926"/>
                    <a:pt x="128937" y="81926"/>
                  </a:cubicBezTo>
                  <a:close/>
                  <a:moveTo>
                    <a:pt x="49019" y="37636"/>
                  </a:moveTo>
                  <a:cubicBezTo>
                    <a:pt x="42792" y="37636"/>
                    <a:pt x="37698" y="42722"/>
                    <a:pt x="37698" y="48938"/>
                  </a:cubicBezTo>
                  <a:lnTo>
                    <a:pt x="37698" y="278485"/>
                  </a:lnTo>
                  <a:cubicBezTo>
                    <a:pt x="37698" y="284701"/>
                    <a:pt x="42792" y="289787"/>
                    <a:pt x="49019" y="289787"/>
                  </a:cubicBezTo>
                  <a:lnTo>
                    <a:pt x="525852" y="289787"/>
                  </a:lnTo>
                  <a:cubicBezTo>
                    <a:pt x="532079" y="289787"/>
                    <a:pt x="537173" y="284701"/>
                    <a:pt x="537173" y="278485"/>
                  </a:cubicBezTo>
                  <a:lnTo>
                    <a:pt x="537173" y="191797"/>
                  </a:lnTo>
                  <a:lnTo>
                    <a:pt x="537173" y="135626"/>
                  </a:lnTo>
                  <a:lnTo>
                    <a:pt x="537173" y="48938"/>
                  </a:lnTo>
                  <a:cubicBezTo>
                    <a:pt x="537173" y="42722"/>
                    <a:pt x="532079" y="37636"/>
                    <a:pt x="525852" y="37636"/>
                  </a:cubicBezTo>
                  <a:close/>
                  <a:moveTo>
                    <a:pt x="49019" y="0"/>
                  </a:moveTo>
                  <a:lnTo>
                    <a:pt x="525852" y="0"/>
                  </a:lnTo>
                  <a:cubicBezTo>
                    <a:pt x="552909" y="0"/>
                    <a:pt x="574872" y="21926"/>
                    <a:pt x="574872" y="48938"/>
                  </a:cubicBezTo>
                  <a:lnTo>
                    <a:pt x="574872" y="101945"/>
                  </a:lnTo>
                  <a:cubicBezTo>
                    <a:pt x="591853" y="103867"/>
                    <a:pt x="605098" y="118220"/>
                    <a:pt x="605098" y="135626"/>
                  </a:cubicBezTo>
                  <a:lnTo>
                    <a:pt x="605098" y="191797"/>
                  </a:lnTo>
                  <a:cubicBezTo>
                    <a:pt x="605098" y="209203"/>
                    <a:pt x="591853" y="223669"/>
                    <a:pt x="574872" y="225478"/>
                  </a:cubicBezTo>
                  <a:lnTo>
                    <a:pt x="574872" y="278485"/>
                  </a:lnTo>
                  <a:cubicBezTo>
                    <a:pt x="574872" y="305497"/>
                    <a:pt x="552909" y="327423"/>
                    <a:pt x="525852" y="327423"/>
                  </a:cubicBezTo>
                  <a:lnTo>
                    <a:pt x="49019" y="327423"/>
                  </a:lnTo>
                  <a:cubicBezTo>
                    <a:pt x="21962" y="327423"/>
                    <a:pt x="0" y="305497"/>
                    <a:pt x="0" y="278485"/>
                  </a:cubicBezTo>
                  <a:lnTo>
                    <a:pt x="0" y="48938"/>
                  </a:lnTo>
                  <a:cubicBezTo>
                    <a:pt x="0" y="21926"/>
                    <a:pt x="21962" y="0"/>
                    <a:pt x="49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2" name="文本框 41">
            <a:extLst>
              <a:ext uri="{FF2B5EF4-FFF2-40B4-BE49-F238E27FC236}">
                <a16:creationId xmlns="" xmlns:a16="http://schemas.microsoft.com/office/drawing/2014/main" id="{353A804B-DA2C-4CC0-9DDD-F77E2608FAE2}"/>
              </a:ext>
            </a:extLst>
          </p:cNvPr>
          <p:cNvSpPr txBox="1"/>
          <p:nvPr/>
        </p:nvSpPr>
        <p:spPr>
          <a:xfrm>
            <a:off x="4598505" y="5936429"/>
            <a:ext cx="955390" cy="123111"/>
          </a:xfrm>
          <a:prstGeom prst="rect">
            <a:avLst/>
          </a:prstGeom>
          <a:noFill/>
        </p:spPr>
        <p:txBody>
          <a:bodyPr wrap="none" lIns="0" tIns="0" rIns="0" bIns="0" rtlCol="0" anchor="ctr">
            <a:spAutoFit/>
          </a:bodyPr>
          <a:lstStyle/>
          <a:p>
            <a:r>
              <a:rPr lang="zh-CN" altLang="en-US" sz="800" dirty="0">
                <a:solidFill>
                  <a:schemeClr val="accent3"/>
                </a:solidFill>
              </a:rPr>
              <a:t>电池容量：</a:t>
            </a:r>
            <a:r>
              <a:rPr lang="en-US" altLang="zh-CN" sz="800" dirty="0">
                <a:solidFill>
                  <a:schemeClr val="accent3"/>
                </a:solidFill>
              </a:rPr>
              <a:t>4400mAh</a:t>
            </a:r>
          </a:p>
        </p:txBody>
      </p:sp>
      <p:grpSp>
        <p:nvGrpSpPr>
          <p:cNvPr id="37" name="组合 36">
            <a:extLst>
              <a:ext uri="{FF2B5EF4-FFF2-40B4-BE49-F238E27FC236}">
                <a16:creationId xmlns="" xmlns:a16="http://schemas.microsoft.com/office/drawing/2014/main" id="{9EC2C112-A8D2-4F1D-AFA3-75D40028DC8C}"/>
              </a:ext>
            </a:extLst>
          </p:cNvPr>
          <p:cNvGrpSpPr/>
          <p:nvPr/>
        </p:nvGrpSpPr>
        <p:grpSpPr>
          <a:xfrm>
            <a:off x="6439333" y="5783235"/>
            <a:ext cx="454053" cy="454053"/>
            <a:chOff x="5240065" y="2505047"/>
            <a:chExt cx="454053" cy="454053"/>
          </a:xfrm>
        </p:grpSpPr>
        <p:sp>
          <p:nvSpPr>
            <p:cNvPr id="39" name="椭圆 38">
              <a:extLst>
                <a:ext uri="{FF2B5EF4-FFF2-40B4-BE49-F238E27FC236}">
                  <a16:creationId xmlns="" xmlns:a16="http://schemas.microsoft.com/office/drawing/2014/main" id="{FC08F052-DF91-4CA0-B23C-EB0EC5C8969D}"/>
                </a:ext>
              </a:extLst>
            </p:cNvPr>
            <p:cNvSpPr/>
            <p:nvPr/>
          </p:nvSpPr>
          <p:spPr>
            <a:xfrm>
              <a:off x="52400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40" name="椭圆 9">
              <a:extLst>
                <a:ext uri="{FF2B5EF4-FFF2-40B4-BE49-F238E27FC236}">
                  <a16:creationId xmlns="" xmlns:a16="http://schemas.microsoft.com/office/drawing/2014/main" id="{61094BBC-1CAC-47AE-A890-C711F9322BC6}"/>
                </a:ext>
              </a:extLst>
            </p:cNvPr>
            <p:cNvSpPr/>
            <p:nvPr/>
          </p:nvSpPr>
          <p:spPr>
            <a:xfrm>
              <a:off x="5401772" y="2606083"/>
              <a:ext cx="130638" cy="251980"/>
            </a:xfrm>
            <a:custGeom>
              <a:avLst/>
              <a:gdLst>
                <a:gd name="T0" fmla="*/ 3264 w 3264"/>
                <a:gd name="T1" fmla="*/ 2841 h 6304"/>
                <a:gd name="T2" fmla="*/ 2561 w 3264"/>
                <a:gd name="T3" fmla="*/ 524 h 6304"/>
                <a:gd name="T4" fmla="*/ 259 w 3264"/>
                <a:gd name="T5" fmla="*/ 0 h 6304"/>
                <a:gd name="T6" fmla="*/ 85 w 3264"/>
                <a:gd name="T7" fmla="*/ 276 h 6304"/>
                <a:gd name="T8" fmla="*/ 0 w 3264"/>
                <a:gd name="T9" fmla="*/ 6054 h 6304"/>
                <a:gd name="T10" fmla="*/ 85 w 3264"/>
                <a:gd name="T11" fmla="*/ 6049 h 6304"/>
                <a:gd name="T12" fmla="*/ 268 w 3264"/>
                <a:gd name="T13" fmla="*/ 6304 h 6304"/>
                <a:gd name="T14" fmla="*/ 2561 w 3264"/>
                <a:gd name="T15" fmla="*/ 5939 h 6304"/>
                <a:gd name="T16" fmla="*/ 3264 w 3264"/>
                <a:gd name="T17" fmla="*/ 3463 h 6304"/>
                <a:gd name="T18" fmla="*/ 2881 w 3264"/>
                <a:gd name="T19" fmla="*/ 3152 h 6304"/>
                <a:gd name="T20" fmla="*/ 1961 w 3264"/>
                <a:gd name="T21" fmla="*/ 5814 h 6304"/>
                <a:gd name="T22" fmla="*/ 517 w 3264"/>
                <a:gd name="T23" fmla="*/ 5176 h 6304"/>
                <a:gd name="T24" fmla="*/ 1961 w 3264"/>
                <a:gd name="T25" fmla="*/ 5814 h 6304"/>
                <a:gd name="T26" fmla="*/ 517 w 3264"/>
                <a:gd name="T27" fmla="*/ 4967 h 6304"/>
                <a:gd name="T28" fmla="*/ 1961 w 3264"/>
                <a:gd name="T29" fmla="*/ 4328 h 6304"/>
                <a:gd name="T30" fmla="*/ 1961 w 3264"/>
                <a:gd name="T31" fmla="*/ 4078 h 6304"/>
                <a:gd name="T32" fmla="*/ 517 w 3264"/>
                <a:gd name="T33" fmla="*/ 3439 h 6304"/>
                <a:gd name="T34" fmla="*/ 1961 w 3264"/>
                <a:gd name="T35" fmla="*/ 4078 h 6304"/>
                <a:gd name="T36" fmla="*/ 517 w 3264"/>
                <a:gd name="T37" fmla="*/ 2899 h 6304"/>
                <a:gd name="T38" fmla="*/ 1961 w 3264"/>
                <a:gd name="T39" fmla="*/ 2261 h 6304"/>
                <a:gd name="T40" fmla="*/ 1961 w 3264"/>
                <a:gd name="T41" fmla="*/ 2052 h 6304"/>
                <a:gd name="T42" fmla="*/ 517 w 3264"/>
                <a:gd name="T43" fmla="*/ 1413 h 6304"/>
                <a:gd name="T44" fmla="*/ 1961 w 3264"/>
                <a:gd name="T45" fmla="*/ 2052 h 6304"/>
                <a:gd name="T46" fmla="*/ 517 w 3264"/>
                <a:gd name="T47" fmla="*/ 1163 h 6304"/>
                <a:gd name="T48" fmla="*/ 1961 w 3264"/>
                <a:gd name="T49" fmla="*/ 524 h 6304"/>
                <a:gd name="T50" fmla="*/ 3121 w 3264"/>
                <a:gd name="T51" fmla="*/ 3600 h 6304"/>
                <a:gd name="T52" fmla="*/ 2561 w 3264"/>
                <a:gd name="T53" fmla="*/ 5796 h 6304"/>
                <a:gd name="T54" fmla="*/ 2974 w 3264"/>
                <a:gd name="T55" fmla="*/ 5381 h 6304"/>
                <a:gd name="T56" fmla="*/ 2561 w 3264"/>
                <a:gd name="T57" fmla="*/ 5238 h 6304"/>
                <a:gd name="T58" fmla="*/ 2974 w 3264"/>
                <a:gd name="T59" fmla="*/ 5081 h 6304"/>
                <a:gd name="T60" fmla="*/ 2561 w 3264"/>
                <a:gd name="T61" fmla="*/ 4939 h 6304"/>
                <a:gd name="T62" fmla="*/ 2974 w 3264"/>
                <a:gd name="T63" fmla="*/ 4786 h 6304"/>
                <a:gd name="T64" fmla="*/ 2561 w 3264"/>
                <a:gd name="T65" fmla="*/ 4644 h 6304"/>
                <a:gd name="T66" fmla="*/ 2974 w 3264"/>
                <a:gd name="T67" fmla="*/ 4507 h 6304"/>
                <a:gd name="T68" fmla="*/ 2561 w 3264"/>
                <a:gd name="T69" fmla="*/ 4365 h 6304"/>
                <a:gd name="T70" fmla="*/ 2974 w 3264"/>
                <a:gd name="T71" fmla="*/ 4207 h 6304"/>
                <a:gd name="T72" fmla="*/ 2561 w 3264"/>
                <a:gd name="T73" fmla="*/ 4065 h 6304"/>
                <a:gd name="T74" fmla="*/ 2974 w 3264"/>
                <a:gd name="T75" fmla="*/ 3913 h 6304"/>
                <a:gd name="T76" fmla="*/ 2561 w 3264"/>
                <a:gd name="T77" fmla="*/ 3770 h 6304"/>
                <a:gd name="T78" fmla="*/ 2974 w 3264"/>
                <a:gd name="T79" fmla="*/ 2605 h 6304"/>
                <a:gd name="T80" fmla="*/ 2561 w 3264"/>
                <a:gd name="T81" fmla="*/ 2463 h 6304"/>
                <a:gd name="T82" fmla="*/ 2974 w 3264"/>
                <a:gd name="T83" fmla="*/ 2305 h 6304"/>
                <a:gd name="T84" fmla="*/ 2561 w 3264"/>
                <a:gd name="T85" fmla="*/ 2163 h 6304"/>
                <a:gd name="T86" fmla="*/ 2974 w 3264"/>
                <a:gd name="T87" fmla="*/ 2011 h 6304"/>
                <a:gd name="T88" fmla="*/ 2561 w 3264"/>
                <a:gd name="T89" fmla="*/ 1869 h 6304"/>
                <a:gd name="T90" fmla="*/ 2974 w 3264"/>
                <a:gd name="T91" fmla="*/ 1732 h 6304"/>
                <a:gd name="T92" fmla="*/ 2561 w 3264"/>
                <a:gd name="T93" fmla="*/ 1589 h 6304"/>
                <a:gd name="T94" fmla="*/ 2974 w 3264"/>
                <a:gd name="T95" fmla="*/ 1432 h 6304"/>
                <a:gd name="T96" fmla="*/ 2561 w 3264"/>
                <a:gd name="T97" fmla="*/ 1290 h 6304"/>
                <a:gd name="T98" fmla="*/ 2974 w 3264"/>
                <a:gd name="T99" fmla="*/ 1137 h 6304"/>
                <a:gd name="T100" fmla="*/ 2561 w 3264"/>
                <a:gd name="T101" fmla="*/ 995 h 6304"/>
                <a:gd name="T102" fmla="*/ 3121 w 3264"/>
                <a:gd name="T103" fmla="*/ 667 h 6304"/>
                <a:gd name="T104" fmla="*/ 2739 w 3264"/>
                <a:gd name="T105" fmla="*/ 3152 h 6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64" h="6304">
                  <a:moveTo>
                    <a:pt x="3193" y="2841"/>
                  </a:moveTo>
                  <a:lnTo>
                    <a:pt x="3264" y="2841"/>
                  </a:lnTo>
                  <a:lnTo>
                    <a:pt x="3264" y="524"/>
                  </a:lnTo>
                  <a:lnTo>
                    <a:pt x="2561" y="524"/>
                  </a:lnTo>
                  <a:lnTo>
                    <a:pt x="2561" y="0"/>
                  </a:lnTo>
                  <a:lnTo>
                    <a:pt x="259" y="0"/>
                  </a:lnTo>
                  <a:lnTo>
                    <a:pt x="268" y="92"/>
                  </a:lnTo>
                  <a:cubicBezTo>
                    <a:pt x="268" y="194"/>
                    <a:pt x="186" y="276"/>
                    <a:pt x="85" y="276"/>
                  </a:cubicBezTo>
                  <a:lnTo>
                    <a:pt x="0" y="271"/>
                  </a:lnTo>
                  <a:lnTo>
                    <a:pt x="0" y="6054"/>
                  </a:lnTo>
                  <a:lnTo>
                    <a:pt x="76" y="6050"/>
                  </a:lnTo>
                  <a:cubicBezTo>
                    <a:pt x="80" y="6050"/>
                    <a:pt x="84" y="6049"/>
                    <a:pt x="85" y="6049"/>
                  </a:cubicBezTo>
                  <a:cubicBezTo>
                    <a:pt x="186" y="6049"/>
                    <a:pt x="268" y="6131"/>
                    <a:pt x="268" y="6233"/>
                  </a:cubicBezTo>
                  <a:lnTo>
                    <a:pt x="268" y="6304"/>
                  </a:lnTo>
                  <a:lnTo>
                    <a:pt x="2561" y="6304"/>
                  </a:lnTo>
                  <a:lnTo>
                    <a:pt x="2561" y="5939"/>
                  </a:lnTo>
                  <a:lnTo>
                    <a:pt x="3264" y="5939"/>
                  </a:lnTo>
                  <a:lnTo>
                    <a:pt x="3264" y="3463"/>
                  </a:lnTo>
                  <a:lnTo>
                    <a:pt x="3193" y="3463"/>
                  </a:lnTo>
                  <a:cubicBezTo>
                    <a:pt x="3021" y="3463"/>
                    <a:pt x="2881" y="3323"/>
                    <a:pt x="2881" y="3152"/>
                  </a:cubicBezTo>
                  <a:cubicBezTo>
                    <a:pt x="2881" y="2980"/>
                    <a:pt x="3021" y="2841"/>
                    <a:pt x="3193" y="2841"/>
                  </a:cubicBezTo>
                  <a:close/>
                  <a:moveTo>
                    <a:pt x="1961" y="5814"/>
                  </a:moveTo>
                  <a:lnTo>
                    <a:pt x="517" y="5814"/>
                  </a:lnTo>
                  <a:lnTo>
                    <a:pt x="517" y="5176"/>
                  </a:lnTo>
                  <a:lnTo>
                    <a:pt x="1961" y="5176"/>
                  </a:lnTo>
                  <a:lnTo>
                    <a:pt x="1961" y="5814"/>
                  </a:lnTo>
                  <a:close/>
                  <a:moveTo>
                    <a:pt x="1961" y="4967"/>
                  </a:moveTo>
                  <a:lnTo>
                    <a:pt x="517" y="4967"/>
                  </a:lnTo>
                  <a:lnTo>
                    <a:pt x="517" y="4328"/>
                  </a:lnTo>
                  <a:lnTo>
                    <a:pt x="1961" y="4328"/>
                  </a:lnTo>
                  <a:lnTo>
                    <a:pt x="1961" y="4967"/>
                  </a:lnTo>
                  <a:close/>
                  <a:moveTo>
                    <a:pt x="1961" y="4078"/>
                  </a:moveTo>
                  <a:lnTo>
                    <a:pt x="517" y="4078"/>
                  </a:lnTo>
                  <a:lnTo>
                    <a:pt x="517" y="3439"/>
                  </a:lnTo>
                  <a:lnTo>
                    <a:pt x="1961" y="3439"/>
                  </a:lnTo>
                  <a:lnTo>
                    <a:pt x="1961" y="4078"/>
                  </a:lnTo>
                  <a:close/>
                  <a:moveTo>
                    <a:pt x="1961" y="2899"/>
                  </a:moveTo>
                  <a:lnTo>
                    <a:pt x="517" y="2899"/>
                  </a:lnTo>
                  <a:lnTo>
                    <a:pt x="517" y="2261"/>
                  </a:lnTo>
                  <a:lnTo>
                    <a:pt x="1961" y="2261"/>
                  </a:lnTo>
                  <a:lnTo>
                    <a:pt x="1961" y="2899"/>
                  </a:lnTo>
                  <a:close/>
                  <a:moveTo>
                    <a:pt x="1961" y="2052"/>
                  </a:moveTo>
                  <a:lnTo>
                    <a:pt x="517" y="2052"/>
                  </a:lnTo>
                  <a:lnTo>
                    <a:pt x="517" y="1413"/>
                  </a:lnTo>
                  <a:lnTo>
                    <a:pt x="1961" y="1413"/>
                  </a:lnTo>
                  <a:lnTo>
                    <a:pt x="1961" y="2052"/>
                  </a:lnTo>
                  <a:close/>
                  <a:moveTo>
                    <a:pt x="1961" y="1163"/>
                  </a:moveTo>
                  <a:lnTo>
                    <a:pt x="517" y="1163"/>
                  </a:lnTo>
                  <a:lnTo>
                    <a:pt x="517" y="524"/>
                  </a:lnTo>
                  <a:lnTo>
                    <a:pt x="1961" y="524"/>
                  </a:lnTo>
                  <a:lnTo>
                    <a:pt x="1961" y="1163"/>
                  </a:lnTo>
                  <a:close/>
                  <a:moveTo>
                    <a:pt x="3121" y="3600"/>
                  </a:moveTo>
                  <a:lnTo>
                    <a:pt x="3121" y="5796"/>
                  </a:lnTo>
                  <a:lnTo>
                    <a:pt x="2561" y="5796"/>
                  </a:lnTo>
                  <a:lnTo>
                    <a:pt x="2561" y="5381"/>
                  </a:lnTo>
                  <a:lnTo>
                    <a:pt x="2974" y="5381"/>
                  </a:lnTo>
                  <a:lnTo>
                    <a:pt x="2974" y="5238"/>
                  </a:lnTo>
                  <a:lnTo>
                    <a:pt x="2561" y="5238"/>
                  </a:lnTo>
                  <a:lnTo>
                    <a:pt x="2561" y="5081"/>
                  </a:lnTo>
                  <a:lnTo>
                    <a:pt x="2974" y="5081"/>
                  </a:lnTo>
                  <a:lnTo>
                    <a:pt x="2974" y="4939"/>
                  </a:lnTo>
                  <a:lnTo>
                    <a:pt x="2561" y="4939"/>
                  </a:lnTo>
                  <a:lnTo>
                    <a:pt x="2561" y="4786"/>
                  </a:lnTo>
                  <a:lnTo>
                    <a:pt x="2974" y="4786"/>
                  </a:lnTo>
                  <a:lnTo>
                    <a:pt x="2974" y="4644"/>
                  </a:lnTo>
                  <a:lnTo>
                    <a:pt x="2561" y="4644"/>
                  </a:lnTo>
                  <a:lnTo>
                    <a:pt x="2561" y="4507"/>
                  </a:lnTo>
                  <a:lnTo>
                    <a:pt x="2974" y="4507"/>
                  </a:lnTo>
                  <a:lnTo>
                    <a:pt x="2974" y="4365"/>
                  </a:lnTo>
                  <a:lnTo>
                    <a:pt x="2561" y="4365"/>
                  </a:lnTo>
                  <a:lnTo>
                    <a:pt x="2561" y="4207"/>
                  </a:lnTo>
                  <a:lnTo>
                    <a:pt x="2974" y="4207"/>
                  </a:lnTo>
                  <a:lnTo>
                    <a:pt x="2974" y="4065"/>
                  </a:lnTo>
                  <a:lnTo>
                    <a:pt x="2561" y="4065"/>
                  </a:lnTo>
                  <a:lnTo>
                    <a:pt x="2561" y="3913"/>
                  </a:lnTo>
                  <a:lnTo>
                    <a:pt x="2974" y="3913"/>
                  </a:lnTo>
                  <a:lnTo>
                    <a:pt x="2974" y="3770"/>
                  </a:lnTo>
                  <a:lnTo>
                    <a:pt x="2561" y="3770"/>
                  </a:lnTo>
                  <a:lnTo>
                    <a:pt x="2561" y="2605"/>
                  </a:lnTo>
                  <a:lnTo>
                    <a:pt x="2974" y="2605"/>
                  </a:lnTo>
                  <a:lnTo>
                    <a:pt x="2974" y="2463"/>
                  </a:lnTo>
                  <a:lnTo>
                    <a:pt x="2561" y="2463"/>
                  </a:lnTo>
                  <a:lnTo>
                    <a:pt x="2561" y="2305"/>
                  </a:lnTo>
                  <a:lnTo>
                    <a:pt x="2974" y="2305"/>
                  </a:lnTo>
                  <a:lnTo>
                    <a:pt x="2974" y="2163"/>
                  </a:lnTo>
                  <a:lnTo>
                    <a:pt x="2561" y="2163"/>
                  </a:lnTo>
                  <a:lnTo>
                    <a:pt x="2561" y="2011"/>
                  </a:lnTo>
                  <a:lnTo>
                    <a:pt x="2974" y="2011"/>
                  </a:lnTo>
                  <a:lnTo>
                    <a:pt x="2974" y="1869"/>
                  </a:lnTo>
                  <a:lnTo>
                    <a:pt x="2561" y="1869"/>
                  </a:lnTo>
                  <a:lnTo>
                    <a:pt x="2561" y="1732"/>
                  </a:lnTo>
                  <a:lnTo>
                    <a:pt x="2974" y="1732"/>
                  </a:lnTo>
                  <a:lnTo>
                    <a:pt x="2974" y="1589"/>
                  </a:lnTo>
                  <a:lnTo>
                    <a:pt x="2561" y="1589"/>
                  </a:lnTo>
                  <a:lnTo>
                    <a:pt x="2561" y="1432"/>
                  </a:lnTo>
                  <a:lnTo>
                    <a:pt x="2974" y="1432"/>
                  </a:lnTo>
                  <a:lnTo>
                    <a:pt x="2974" y="1290"/>
                  </a:lnTo>
                  <a:lnTo>
                    <a:pt x="2561" y="1290"/>
                  </a:lnTo>
                  <a:lnTo>
                    <a:pt x="2561" y="1137"/>
                  </a:lnTo>
                  <a:lnTo>
                    <a:pt x="2974" y="1137"/>
                  </a:lnTo>
                  <a:lnTo>
                    <a:pt x="2974" y="995"/>
                  </a:lnTo>
                  <a:lnTo>
                    <a:pt x="2561" y="995"/>
                  </a:lnTo>
                  <a:lnTo>
                    <a:pt x="2561" y="667"/>
                  </a:lnTo>
                  <a:lnTo>
                    <a:pt x="3121" y="667"/>
                  </a:lnTo>
                  <a:lnTo>
                    <a:pt x="3121" y="2704"/>
                  </a:lnTo>
                  <a:cubicBezTo>
                    <a:pt x="2902" y="2738"/>
                    <a:pt x="2739" y="2926"/>
                    <a:pt x="2739" y="3152"/>
                  </a:cubicBezTo>
                  <a:cubicBezTo>
                    <a:pt x="2739" y="3378"/>
                    <a:pt x="2902" y="3566"/>
                    <a:pt x="3121" y="3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8" name="文本框 37">
            <a:extLst>
              <a:ext uri="{FF2B5EF4-FFF2-40B4-BE49-F238E27FC236}">
                <a16:creationId xmlns="" xmlns:a16="http://schemas.microsoft.com/office/drawing/2014/main" id="{65D8A6B0-CF1B-47BF-AC1F-47842FEEC7F3}"/>
              </a:ext>
            </a:extLst>
          </p:cNvPr>
          <p:cNvSpPr txBox="1"/>
          <p:nvPr/>
        </p:nvSpPr>
        <p:spPr>
          <a:xfrm>
            <a:off x="6994423" y="5836560"/>
            <a:ext cx="1343316" cy="347403"/>
          </a:xfrm>
          <a:prstGeom prst="rect">
            <a:avLst/>
          </a:prstGeom>
          <a:noFill/>
        </p:spPr>
        <p:txBody>
          <a:bodyPr wrap="none" lIns="0" tIns="0" rIns="0" bIns="0" rtlCol="0" anchor="ctr">
            <a:spAutoFit/>
          </a:bodyPr>
          <a:lstStyle/>
          <a:p>
            <a:pPr>
              <a:lnSpc>
                <a:spcPct val="150000"/>
              </a:lnSpc>
            </a:pPr>
            <a:r>
              <a:rPr lang="en-US" altLang="zh-CN" sz="800" dirty="0">
                <a:solidFill>
                  <a:schemeClr val="accent3"/>
                </a:solidFill>
              </a:rPr>
              <a:t>CPU:</a:t>
            </a:r>
            <a:r>
              <a:rPr lang="zh-CN" altLang="en-US" sz="800" dirty="0">
                <a:solidFill>
                  <a:schemeClr val="accent3"/>
                </a:solidFill>
              </a:rPr>
              <a:t>四核高通 </a:t>
            </a:r>
            <a:r>
              <a:rPr lang="en-US" altLang="zh-CN" sz="800" dirty="0">
                <a:solidFill>
                  <a:schemeClr val="accent3"/>
                </a:solidFill>
              </a:rPr>
              <a:t>MSM8996 Pro</a:t>
            </a:r>
          </a:p>
          <a:p>
            <a:pPr>
              <a:lnSpc>
                <a:spcPct val="150000"/>
              </a:lnSpc>
            </a:pPr>
            <a:r>
              <a:rPr lang="zh-CN" altLang="en-US" sz="800" dirty="0">
                <a:solidFill>
                  <a:schemeClr val="accent3"/>
                </a:solidFill>
              </a:rPr>
              <a:t>内存：</a:t>
            </a:r>
            <a:r>
              <a:rPr lang="en-US" altLang="zh-CN" sz="800" dirty="0">
                <a:solidFill>
                  <a:schemeClr val="accent3"/>
                </a:solidFill>
              </a:rPr>
              <a:t>4GB</a:t>
            </a:r>
          </a:p>
        </p:txBody>
      </p:sp>
      <p:grpSp>
        <p:nvGrpSpPr>
          <p:cNvPr id="33" name="组合 32">
            <a:extLst>
              <a:ext uri="{FF2B5EF4-FFF2-40B4-BE49-F238E27FC236}">
                <a16:creationId xmlns="" xmlns:a16="http://schemas.microsoft.com/office/drawing/2014/main" id="{9896A9D1-DCEB-493E-B587-46399AE2BED3}"/>
              </a:ext>
            </a:extLst>
          </p:cNvPr>
          <p:cNvGrpSpPr/>
          <p:nvPr/>
        </p:nvGrpSpPr>
        <p:grpSpPr>
          <a:xfrm>
            <a:off x="8835251" y="5783235"/>
            <a:ext cx="454053" cy="454053"/>
            <a:chOff x="7564165" y="2505047"/>
            <a:chExt cx="454053" cy="454053"/>
          </a:xfrm>
        </p:grpSpPr>
        <p:sp>
          <p:nvSpPr>
            <p:cNvPr id="35" name="椭圆 34">
              <a:extLst>
                <a:ext uri="{FF2B5EF4-FFF2-40B4-BE49-F238E27FC236}">
                  <a16:creationId xmlns="" xmlns:a16="http://schemas.microsoft.com/office/drawing/2014/main" id="{0745268B-AD39-4218-8622-A72B352C1F4F}"/>
                </a:ext>
              </a:extLst>
            </p:cNvPr>
            <p:cNvSpPr/>
            <p:nvPr/>
          </p:nvSpPr>
          <p:spPr>
            <a:xfrm>
              <a:off x="7564165" y="2505047"/>
              <a:ext cx="454053" cy="454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a:p>
          </p:txBody>
        </p:sp>
        <p:sp>
          <p:nvSpPr>
            <p:cNvPr id="36" name="椭圆 11">
              <a:extLst>
                <a:ext uri="{FF2B5EF4-FFF2-40B4-BE49-F238E27FC236}">
                  <a16:creationId xmlns="" xmlns:a16="http://schemas.microsoft.com/office/drawing/2014/main" id="{C0E3751A-6008-47A7-800D-A28B7E5D7D86}"/>
                </a:ext>
              </a:extLst>
            </p:cNvPr>
            <p:cNvSpPr/>
            <p:nvPr/>
          </p:nvSpPr>
          <p:spPr>
            <a:xfrm>
              <a:off x="7665202" y="2640663"/>
              <a:ext cx="251978" cy="182820"/>
            </a:xfrm>
            <a:custGeom>
              <a:avLst/>
              <a:gdLst>
                <a:gd name="connsiteX0" fmla="*/ 57327 w 605733"/>
                <a:gd name="connsiteY0" fmla="*/ 163856 h 439482"/>
                <a:gd name="connsiteX1" fmla="*/ 42248 w 605733"/>
                <a:gd name="connsiteY1" fmla="*/ 178913 h 439482"/>
                <a:gd name="connsiteX2" fmla="*/ 42248 w 605733"/>
                <a:gd name="connsiteY2" fmla="*/ 338564 h 439482"/>
                <a:gd name="connsiteX3" fmla="*/ 57327 w 605733"/>
                <a:gd name="connsiteY3" fmla="*/ 353620 h 439482"/>
                <a:gd name="connsiteX4" fmla="*/ 72541 w 605733"/>
                <a:gd name="connsiteY4" fmla="*/ 338564 h 439482"/>
                <a:gd name="connsiteX5" fmla="*/ 72541 w 605733"/>
                <a:gd name="connsiteY5" fmla="*/ 178913 h 439482"/>
                <a:gd name="connsiteX6" fmla="*/ 57327 w 605733"/>
                <a:gd name="connsiteY6" fmla="*/ 163856 h 439482"/>
                <a:gd name="connsiteX7" fmla="*/ 378337 w 605733"/>
                <a:gd name="connsiteY7" fmla="*/ 155032 h 439482"/>
                <a:gd name="connsiteX8" fmla="*/ 468131 w 605733"/>
                <a:gd name="connsiteY8" fmla="*/ 244686 h 439482"/>
                <a:gd name="connsiteX9" fmla="*/ 378337 w 605733"/>
                <a:gd name="connsiteY9" fmla="*/ 334339 h 439482"/>
                <a:gd name="connsiteX10" fmla="*/ 288542 w 605733"/>
                <a:gd name="connsiteY10" fmla="*/ 244686 h 439482"/>
                <a:gd name="connsiteX11" fmla="*/ 378337 w 605733"/>
                <a:gd name="connsiteY11" fmla="*/ 155032 h 439482"/>
                <a:gd name="connsiteX12" fmla="*/ 378329 w 605733"/>
                <a:gd name="connsiteY12" fmla="*/ 116788 h 439482"/>
                <a:gd name="connsiteX13" fmla="*/ 250227 w 605733"/>
                <a:gd name="connsiteY13" fmla="*/ 244699 h 439482"/>
                <a:gd name="connsiteX14" fmla="*/ 378329 w 605733"/>
                <a:gd name="connsiteY14" fmla="*/ 372610 h 439482"/>
                <a:gd name="connsiteX15" fmla="*/ 506431 w 605733"/>
                <a:gd name="connsiteY15" fmla="*/ 244699 h 439482"/>
                <a:gd name="connsiteX16" fmla="*/ 378329 w 605733"/>
                <a:gd name="connsiteY16" fmla="*/ 116788 h 439482"/>
                <a:gd name="connsiteX17" fmla="*/ 106639 w 605733"/>
                <a:gd name="connsiteY17" fmla="*/ 79351 h 439482"/>
                <a:gd name="connsiteX18" fmla="*/ 90609 w 605733"/>
                <a:gd name="connsiteY18" fmla="*/ 95357 h 439482"/>
                <a:gd name="connsiteX19" fmla="*/ 90609 w 605733"/>
                <a:gd name="connsiteY19" fmla="*/ 104716 h 439482"/>
                <a:gd name="connsiteX20" fmla="*/ 106639 w 605733"/>
                <a:gd name="connsiteY20" fmla="*/ 120722 h 439482"/>
                <a:gd name="connsiteX21" fmla="*/ 147664 w 605733"/>
                <a:gd name="connsiteY21" fmla="*/ 120722 h 439482"/>
                <a:gd name="connsiteX22" fmla="*/ 163694 w 605733"/>
                <a:gd name="connsiteY22" fmla="*/ 104716 h 439482"/>
                <a:gd name="connsiteX23" fmla="*/ 163694 w 605733"/>
                <a:gd name="connsiteY23" fmla="*/ 95357 h 439482"/>
                <a:gd name="connsiteX24" fmla="*/ 147664 w 605733"/>
                <a:gd name="connsiteY24" fmla="*/ 79351 h 439482"/>
                <a:gd name="connsiteX25" fmla="*/ 303071 w 605733"/>
                <a:gd name="connsiteY25" fmla="*/ 0 h 439482"/>
                <a:gd name="connsiteX26" fmla="*/ 438372 w 605733"/>
                <a:gd name="connsiteY26" fmla="*/ 0 h 439482"/>
                <a:gd name="connsiteX27" fmla="*/ 487141 w 605733"/>
                <a:gd name="connsiteY27" fmla="*/ 45712 h 439482"/>
                <a:gd name="connsiteX28" fmla="*/ 525585 w 605733"/>
                <a:gd name="connsiteY28" fmla="*/ 45712 h 439482"/>
                <a:gd name="connsiteX29" fmla="*/ 605733 w 605733"/>
                <a:gd name="connsiteY29" fmla="*/ 125741 h 439482"/>
                <a:gd name="connsiteX30" fmla="*/ 605733 w 605733"/>
                <a:gd name="connsiteY30" fmla="*/ 359453 h 439482"/>
                <a:gd name="connsiteX31" fmla="*/ 525585 w 605733"/>
                <a:gd name="connsiteY31" fmla="*/ 439482 h 439482"/>
                <a:gd name="connsiteX32" fmla="*/ 80149 w 605733"/>
                <a:gd name="connsiteY32" fmla="*/ 439482 h 439482"/>
                <a:gd name="connsiteX33" fmla="*/ 0 w 605733"/>
                <a:gd name="connsiteY33" fmla="*/ 359453 h 439482"/>
                <a:gd name="connsiteX34" fmla="*/ 0 w 605733"/>
                <a:gd name="connsiteY34" fmla="*/ 125741 h 439482"/>
                <a:gd name="connsiteX35" fmla="*/ 73085 w 605733"/>
                <a:gd name="connsiteY35" fmla="*/ 45983 h 439482"/>
                <a:gd name="connsiteX36" fmla="*/ 98624 w 605733"/>
                <a:gd name="connsiteY36" fmla="*/ 20346 h 439482"/>
                <a:gd name="connsiteX37" fmla="*/ 156358 w 605733"/>
                <a:gd name="connsiteY37" fmla="*/ 20346 h 439482"/>
                <a:gd name="connsiteX38" fmla="*/ 181761 w 605733"/>
                <a:gd name="connsiteY38" fmla="*/ 45712 h 439482"/>
                <a:gd name="connsiteX39" fmla="*/ 263404 w 605733"/>
                <a:gd name="connsiteY39" fmla="*/ 45712 h 4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733" h="439482">
                  <a:moveTo>
                    <a:pt x="57327" y="163856"/>
                  </a:moveTo>
                  <a:cubicBezTo>
                    <a:pt x="49040" y="163856"/>
                    <a:pt x="42248" y="170638"/>
                    <a:pt x="42248" y="178913"/>
                  </a:cubicBezTo>
                  <a:lnTo>
                    <a:pt x="42248" y="338564"/>
                  </a:lnTo>
                  <a:cubicBezTo>
                    <a:pt x="42248" y="346838"/>
                    <a:pt x="49040" y="353620"/>
                    <a:pt x="57327" y="353620"/>
                  </a:cubicBezTo>
                  <a:cubicBezTo>
                    <a:pt x="65749" y="353620"/>
                    <a:pt x="72541" y="346838"/>
                    <a:pt x="72541" y="338564"/>
                  </a:cubicBezTo>
                  <a:lnTo>
                    <a:pt x="72541" y="178913"/>
                  </a:lnTo>
                  <a:cubicBezTo>
                    <a:pt x="72541" y="170638"/>
                    <a:pt x="65749" y="163856"/>
                    <a:pt x="57327" y="163856"/>
                  </a:cubicBezTo>
                  <a:close/>
                  <a:moveTo>
                    <a:pt x="378337" y="155032"/>
                  </a:moveTo>
                  <a:cubicBezTo>
                    <a:pt x="427921" y="155032"/>
                    <a:pt x="468131" y="195179"/>
                    <a:pt x="468131" y="244686"/>
                  </a:cubicBezTo>
                  <a:cubicBezTo>
                    <a:pt x="468131" y="294056"/>
                    <a:pt x="427921" y="334339"/>
                    <a:pt x="378337" y="334339"/>
                  </a:cubicBezTo>
                  <a:cubicBezTo>
                    <a:pt x="328889" y="334339"/>
                    <a:pt x="288542" y="294056"/>
                    <a:pt x="288542" y="244686"/>
                  </a:cubicBezTo>
                  <a:cubicBezTo>
                    <a:pt x="288542" y="195315"/>
                    <a:pt x="328889" y="155032"/>
                    <a:pt x="378337" y="155032"/>
                  </a:cubicBezTo>
                  <a:close/>
                  <a:moveTo>
                    <a:pt x="378329" y="116788"/>
                  </a:moveTo>
                  <a:cubicBezTo>
                    <a:pt x="307689" y="116788"/>
                    <a:pt x="250227" y="174165"/>
                    <a:pt x="250227" y="244699"/>
                  </a:cubicBezTo>
                  <a:cubicBezTo>
                    <a:pt x="250227" y="315233"/>
                    <a:pt x="307689" y="372610"/>
                    <a:pt x="378329" y="372610"/>
                  </a:cubicBezTo>
                  <a:cubicBezTo>
                    <a:pt x="448968" y="372610"/>
                    <a:pt x="506431" y="315233"/>
                    <a:pt x="506431" y="244699"/>
                  </a:cubicBezTo>
                  <a:cubicBezTo>
                    <a:pt x="506431" y="174165"/>
                    <a:pt x="448968" y="116788"/>
                    <a:pt x="378329" y="116788"/>
                  </a:cubicBezTo>
                  <a:close/>
                  <a:moveTo>
                    <a:pt x="106639" y="79351"/>
                  </a:moveTo>
                  <a:cubicBezTo>
                    <a:pt x="97809" y="79351"/>
                    <a:pt x="90609" y="86540"/>
                    <a:pt x="90609" y="95357"/>
                  </a:cubicBezTo>
                  <a:lnTo>
                    <a:pt x="90609" y="104716"/>
                  </a:lnTo>
                  <a:cubicBezTo>
                    <a:pt x="90609" y="113533"/>
                    <a:pt x="97809" y="120722"/>
                    <a:pt x="106639" y="120722"/>
                  </a:cubicBezTo>
                  <a:lnTo>
                    <a:pt x="147664" y="120722"/>
                  </a:lnTo>
                  <a:cubicBezTo>
                    <a:pt x="156494" y="120722"/>
                    <a:pt x="163694" y="113533"/>
                    <a:pt x="163694" y="104716"/>
                  </a:cubicBezTo>
                  <a:lnTo>
                    <a:pt x="163694" y="95357"/>
                  </a:lnTo>
                  <a:cubicBezTo>
                    <a:pt x="163694" y="86540"/>
                    <a:pt x="156494" y="79351"/>
                    <a:pt x="147664" y="79351"/>
                  </a:cubicBezTo>
                  <a:close/>
                  <a:moveTo>
                    <a:pt x="303071" y="0"/>
                  </a:moveTo>
                  <a:lnTo>
                    <a:pt x="438372" y="0"/>
                  </a:lnTo>
                  <a:lnTo>
                    <a:pt x="487141" y="45712"/>
                  </a:lnTo>
                  <a:lnTo>
                    <a:pt x="525585" y="45712"/>
                  </a:lnTo>
                  <a:cubicBezTo>
                    <a:pt x="569734" y="45712"/>
                    <a:pt x="605733" y="81521"/>
                    <a:pt x="605733" y="125741"/>
                  </a:cubicBezTo>
                  <a:lnTo>
                    <a:pt x="605733" y="359453"/>
                  </a:lnTo>
                  <a:cubicBezTo>
                    <a:pt x="605733" y="403672"/>
                    <a:pt x="569734" y="439482"/>
                    <a:pt x="525585" y="439482"/>
                  </a:cubicBezTo>
                  <a:lnTo>
                    <a:pt x="80149" y="439482"/>
                  </a:lnTo>
                  <a:cubicBezTo>
                    <a:pt x="35999" y="439482"/>
                    <a:pt x="0" y="403672"/>
                    <a:pt x="0" y="359453"/>
                  </a:cubicBezTo>
                  <a:lnTo>
                    <a:pt x="0" y="125741"/>
                  </a:lnTo>
                  <a:cubicBezTo>
                    <a:pt x="0" y="83963"/>
                    <a:pt x="32196" y="49510"/>
                    <a:pt x="73085" y="45983"/>
                  </a:cubicBezTo>
                  <a:cubicBezTo>
                    <a:pt x="76617" y="30655"/>
                    <a:pt x="86669" y="20346"/>
                    <a:pt x="98624" y="20346"/>
                  </a:cubicBezTo>
                  <a:lnTo>
                    <a:pt x="156358" y="20346"/>
                  </a:lnTo>
                  <a:cubicBezTo>
                    <a:pt x="168176" y="20346"/>
                    <a:pt x="178093" y="30655"/>
                    <a:pt x="181761" y="45712"/>
                  </a:cubicBezTo>
                  <a:lnTo>
                    <a:pt x="263404" y="457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4" name="文本框 33">
            <a:extLst>
              <a:ext uri="{FF2B5EF4-FFF2-40B4-BE49-F238E27FC236}">
                <a16:creationId xmlns="" xmlns:a16="http://schemas.microsoft.com/office/drawing/2014/main" id="{83D304DB-29EA-48D1-BA04-AC056C468336}"/>
              </a:ext>
            </a:extLst>
          </p:cNvPr>
          <p:cNvSpPr txBox="1"/>
          <p:nvPr/>
        </p:nvSpPr>
        <p:spPr>
          <a:xfrm>
            <a:off x="9390341" y="5825595"/>
            <a:ext cx="1154162" cy="369332"/>
          </a:xfrm>
          <a:prstGeom prst="rect">
            <a:avLst/>
          </a:prstGeom>
          <a:noFill/>
        </p:spPr>
        <p:txBody>
          <a:bodyPr wrap="none" lIns="0" tIns="0" rIns="0" bIns="0" rtlCol="0" anchor="ctr">
            <a:spAutoFit/>
          </a:bodyPr>
          <a:lstStyle/>
          <a:p>
            <a:pPr>
              <a:lnSpc>
                <a:spcPct val="150000"/>
              </a:lnSpc>
            </a:pPr>
            <a:r>
              <a:rPr lang="zh-CN" altLang="en-US" sz="800" dirty="0">
                <a:solidFill>
                  <a:schemeClr val="accent3"/>
                </a:solidFill>
              </a:rPr>
              <a:t>后置摄像头：</a:t>
            </a:r>
            <a:r>
              <a:rPr lang="en-US" altLang="zh-CN" sz="800" dirty="0">
                <a:solidFill>
                  <a:schemeClr val="accent3"/>
                </a:solidFill>
              </a:rPr>
              <a:t>1600</a:t>
            </a:r>
            <a:r>
              <a:rPr lang="zh-CN" altLang="en-US" sz="800" dirty="0">
                <a:solidFill>
                  <a:schemeClr val="accent3"/>
                </a:solidFill>
              </a:rPr>
              <a:t>万像素</a:t>
            </a:r>
          </a:p>
          <a:p>
            <a:pPr>
              <a:lnSpc>
                <a:spcPct val="150000"/>
              </a:lnSpc>
            </a:pPr>
            <a:r>
              <a:rPr lang="zh-CN" altLang="en-US" sz="800" dirty="0">
                <a:solidFill>
                  <a:schemeClr val="accent3"/>
                </a:solidFill>
              </a:rPr>
              <a:t>前置摄像头：</a:t>
            </a:r>
            <a:r>
              <a:rPr lang="en-US" altLang="zh-CN" sz="800" dirty="0">
                <a:solidFill>
                  <a:schemeClr val="accent3"/>
                </a:solidFill>
              </a:rPr>
              <a:t>500</a:t>
            </a:r>
            <a:r>
              <a:rPr lang="zh-CN" altLang="en-US" sz="800" dirty="0">
                <a:solidFill>
                  <a:schemeClr val="accent3"/>
                </a:solidFill>
              </a:rPr>
              <a:t>万像素</a:t>
            </a:r>
          </a:p>
        </p:txBody>
      </p:sp>
    </p:spTree>
    <p:extLst>
      <p:ext uri="{BB962C8B-B14F-4D97-AF65-F5344CB8AC3E}">
        <p14:creationId xmlns:p14="http://schemas.microsoft.com/office/powerpoint/2010/main" val="114795056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
  <p:tag name="ISPRING_PRESENTATION_TITLE" val="纪念我曾经发烧的青春——小米手机历届发布回顾ppt模板"/>
</p:tagLst>
</file>

<file path=ppt/theme/theme1.xml><?xml version="1.0" encoding="utf-8"?>
<a:theme xmlns:a="http://schemas.openxmlformats.org/drawingml/2006/main" name="Office 主题​​">
  <a:themeElements>
    <a:clrScheme name="xiaomi">
      <a:dk1>
        <a:sysClr val="windowText" lastClr="000000"/>
      </a:dk1>
      <a:lt1>
        <a:sysClr val="window" lastClr="FFFFFF"/>
      </a:lt1>
      <a:dk2>
        <a:srgbClr val="44546A"/>
      </a:dk2>
      <a:lt2>
        <a:srgbClr val="E7E6E6"/>
      </a:lt2>
      <a:accent1>
        <a:srgbClr val="FF6B01"/>
      </a:accent1>
      <a:accent2>
        <a:srgbClr val="333333"/>
      </a:accent2>
      <a:accent3>
        <a:srgbClr val="424242"/>
      </a:accent3>
      <a:accent4>
        <a:srgbClr val="FFC000"/>
      </a:accent4>
      <a:accent5>
        <a:srgbClr val="5B9BD5"/>
      </a:accent5>
      <a:accent6>
        <a:srgbClr val="70AD47"/>
      </a:accent6>
      <a:hlink>
        <a:srgbClr val="0563C1"/>
      </a:hlink>
      <a:folHlink>
        <a:srgbClr val="954F72"/>
      </a:folHlink>
    </a:clrScheme>
    <a:fontScheme name="w3unopzx">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TotalTime>
  <Words>1526</Words>
  <Application>Microsoft Office PowerPoint</Application>
  <PresentationFormat>宽屏</PresentationFormat>
  <Paragraphs>160</Paragraphs>
  <Slides>19</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F01e0c</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纪念我曾经发烧的青春——小米手机历届发布回顾ppt模板</dc:title>
  <dc:subject>iSlide</dc:subject>
  <dc:creator>iSlide</dc:creator>
  <cp:lastModifiedBy>Windows 用户</cp:lastModifiedBy>
  <cp:revision>102</cp:revision>
  <dcterms:created xsi:type="dcterms:W3CDTF">2017-09-20T03:19:57Z</dcterms:created>
  <dcterms:modified xsi:type="dcterms:W3CDTF">2017-10-23T06:49:23Z</dcterms:modified>
</cp:coreProperties>
</file>